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handoutMasterIdLst>
    <p:handoutMasterId r:id="rId18"/>
  </p:handoutMasterIdLst>
  <p:sldIdLst>
    <p:sldId id="423" r:id="rId4"/>
    <p:sldId id="424" r:id="rId5"/>
    <p:sldId id="425" r:id="rId6"/>
    <p:sldId id="274" r:id="rId7"/>
    <p:sldId id="281" r:id="rId8"/>
    <p:sldId id="426" r:id="rId9"/>
    <p:sldId id="420" r:id="rId10"/>
    <p:sldId id="427" r:id="rId11"/>
    <p:sldId id="428" r:id="rId12"/>
    <p:sldId id="429" r:id="rId13"/>
    <p:sldId id="264" r:id="rId14"/>
    <p:sldId id="312" r:id="rId15"/>
    <p:sldId id="430" r:id="rId16"/>
    <p:sldId id="260" r:id="rId17"/>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83" autoAdjust="0"/>
    <p:restoredTop sz="94660"/>
  </p:normalViewPr>
  <p:slideViewPr>
    <p:cSldViewPr snapToGrid="0">
      <p:cViewPr varScale="1">
        <p:scale>
          <a:sx n="93" d="100"/>
          <a:sy n="93" d="100"/>
        </p:scale>
        <p:origin x="960" y="200"/>
      </p:cViewPr>
      <p:guideLst>
        <p:guide orient="horz" pos="2424"/>
        <p:guide pos="3816"/>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B4D6AF-4538-4D14-8DE9-AF71902DB9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BAAEC3-806E-48AA-9FDE-D039E69746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3E5BB2-A1FB-40DF-9345-346EDF792E25}" type="datetimeFigureOut">
              <a:rPr lang="en-US" smtClean="0"/>
              <a:t>4/14/23</a:t>
            </a:fld>
            <a:endParaRPr lang="en-US"/>
          </a:p>
        </p:txBody>
      </p:sp>
      <p:sp>
        <p:nvSpPr>
          <p:cNvPr id="4" name="Footer Placeholder 3">
            <a:extLst>
              <a:ext uri="{FF2B5EF4-FFF2-40B4-BE49-F238E27FC236}">
                <a16:creationId xmlns:a16="http://schemas.microsoft.com/office/drawing/2014/main" id="{07A88C50-3A40-43F4-BCAC-BD7231BC58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B365A30-5AF6-4B1A-B2A5-1297B07A67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C3579D-F889-409E-994B-C50D6D194849}" type="slidenum">
              <a:rPr lang="en-US" smtClean="0"/>
              <a:t>‹#›</a:t>
            </a:fld>
            <a:endParaRPr lang="en-US"/>
          </a:p>
        </p:txBody>
      </p:sp>
    </p:spTree>
    <p:extLst>
      <p:ext uri="{BB962C8B-B14F-4D97-AF65-F5344CB8AC3E}">
        <p14:creationId xmlns:p14="http://schemas.microsoft.com/office/powerpoint/2010/main" val="404614239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A85527-7686-4B9E-BCA2-C89E7EF409CC}"/>
              </a:ext>
            </a:extLst>
          </p:cNvPr>
          <p:cNvGrpSpPr/>
          <p:nvPr userDrawn="1"/>
        </p:nvGrpSpPr>
        <p:grpSpPr>
          <a:xfrm>
            <a:off x="0" y="6597853"/>
            <a:ext cx="12192000" cy="260147"/>
            <a:chOff x="4379494" y="697832"/>
            <a:chExt cx="2586787" cy="168442"/>
          </a:xfrm>
        </p:grpSpPr>
        <p:sp>
          <p:nvSpPr>
            <p:cNvPr id="3" name="Rectangle 2">
              <a:extLst>
                <a:ext uri="{FF2B5EF4-FFF2-40B4-BE49-F238E27FC236}">
                  <a16:creationId xmlns:a16="http://schemas.microsoft.com/office/drawing/2014/main" id="{13522C4B-7807-4A39-9C8D-700C20C373F3}"/>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a:extLst>
                <a:ext uri="{FF2B5EF4-FFF2-40B4-BE49-F238E27FC236}">
                  <a16:creationId xmlns:a16="http://schemas.microsoft.com/office/drawing/2014/main" id="{7ACF3E71-BBD5-4B4A-A297-09EBE8A0F8E9}"/>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a:extLst>
                <a:ext uri="{FF2B5EF4-FFF2-40B4-BE49-F238E27FC236}">
                  <a16:creationId xmlns:a16="http://schemas.microsoft.com/office/drawing/2014/main" id="{7DC64CBA-1510-44FC-8160-A608DC48F2F5}"/>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id="{6DF3E328-6D2D-439B-8511-A2B61657404F}"/>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288ACE1E-5A98-4F91-9738-F6BA3802E933}"/>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B7E376F-0253-46E6-902C-2CA1892242CD}"/>
              </a:ext>
            </a:extLst>
          </p:cNvPr>
          <p:cNvSpPr>
            <a:spLocks noGrp="1"/>
          </p:cNvSpPr>
          <p:nvPr>
            <p:ph type="pic" sz="quarter" idx="11" hasCustomPrompt="1"/>
          </p:nvPr>
        </p:nvSpPr>
        <p:spPr>
          <a:xfrm>
            <a:off x="0" y="3"/>
            <a:ext cx="12192002" cy="376034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19139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6E3EB2D9-614D-4F52-A3BD-39613A8924C3}"/>
              </a:ext>
            </a:extLst>
          </p:cNvPr>
          <p:cNvSpPr>
            <a:spLocks noGrp="1"/>
          </p:cNvSpPr>
          <p:nvPr>
            <p:ph type="pic" sz="quarter" idx="14" hasCustomPrompt="1"/>
          </p:nvPr>
        </p:nvSpPr>
        <p:spPr>
          <a:xfrm>
            <a:off x="3934982" y="0"/>
            <a:ext cx="4322036" cy="68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3293007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Image slide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8B8CAF3-9328-4AEF-8C03-A4E21A15B3DF}"/>
              </a:ext>
            </a:extLst>
          </p:cNvPr>
          <p:cNvSpPr>
            <a:spLocks noGrp="1"/>
          </p:cNvSpPr>
          <p:nvPr>
            <p:ph type="pic" sz="quarter" idx="14" hasCustomPrompt="1"/>
          </p:nvPr>
        </p:nvSpPr>
        <p:spPr>
          <a:xfrm>
            <a:off x="815007" y="564046"/>
            <a:ext cx="6624018" cy="5729909"/>
          </a:xfrm>
          <a:custGeom>
            <a:avLst/>
            <a:gdLst>
              <a:gd name="connsiteX0" fmla="*/ 1832943 w 6624018"/>
              <a:gd name="connsiteY0" fmla="*/ 4748834 h 5729909"/>
              <a:gd name="connsiteX1" fmla="*/ 6624018 w 6624018"/>
              <a:gd name="connsiteY1" fmla="*/ 4748834 h 5729909"/>
              <a:gd name="connsiteX2" fmla="*/ 6624018 w 6624018"/>
              <a:gd name="connsiteY2" fmla="*/ 5729909 h 5729909"/>
              <a:gd name="connsiteX3" fmla="*/ 1832943 w 6624018"/>
              <a:gd name="connsiteY3" fmla="*/ 5729909 h 5729909"/>
              <a:gd name="connsiteX4" fmla="*/ 1841224 w 6624018"/>
              <a:gd name="connsiteY4" fmla="*/ 2822714 h 5729909"/>
              <a:gd name="connsiteX5" fmla="*/ 3091438 w 6624018"/>
              <a:gd name="connsiteY5" fmla="*/ 2822714 h 5729909"/>
              <a:gd name="connsiteX6" fmla="*/ 3091438 w 6624018"/>
              <a:gd name="connsiteY6" fmla="*/ 4611758 h 5729909"/>
              <a:gd name="connsiteX7" fmla="*/ 1841224 w 6624018"/>
              <a:gd name="connsiteY7" fmla="*/ 4611758 h 5729909"/>
              <a:gd name="connsiteX8" fmla="*/ 0 w 6624018"/>
              <a:gd name="connsiteY8" fmla="*/ 2822714 h 5729909"/>
              <a:gd name="connsiteX9" fmla="*/ 1690847 w 6624018"/>
              <a:gd name="connsiteY9" fmla="*/ 2822714 h 5729909"/>
              <a:gd name="connsiteX10" fmla="*/ 1690847 w 6624018"/>
              <a:gd name="connsiteY10" fmla="*/ 4949686 h 5729909"/>
              <a:gd name="connsiteX11" fmla="*/ 0 w 6624018"/>
              <a:gd name="connsiteY11" fmla="*/ 4949686 h 5729909"/>
              <a:gd name="connsiteX12" fmla="*/ 3241814 w 6624018"/>
              <a:gd name="connsiteY12" fmla="*/ 1928192 h 5729909"/>
              <a:gd name="connsiteX13" fmla="*/ 6042992 w 6624018"/>
              <a:gd name="connsiteY13" fmla="*/ 1928192 h 5729909"/>
              <a:gd name="connsiteX14" fmla="*/ 6042992 w 6624018"/>
              <a:gd name="connsiteY14" fmla="*/ 4611758 h 5729909"/>
              <a:gd name="connsiteX15" fmla="*/ 3241814 w 6624018"/>
              <a:gd name="connsiteY15" fmla="*/ 4611758 h 5729909"/>
              <a:gd name="connsiteX16" fmla="*/ 290259 w 6624018"/>
              <a:gd name="connsiteY16" fmla="*/ 894522 h 5729909"/>
              <a:gd name="connsiteX17" fmla="*/ 3091436 w 6624018"/>
              <a:gd name="connsiteY17" fmla="*/ 894522 h 5729909"/>
              <a:gd name="connsiteX18" fmla="*/ 3091436 w 6624018"/>
              <a:gd name="connsiteY18" fmla="*/ 2683566 h 5729909"/>
              <a:gd name="connsiteX19" fmla="*/ 290259 w 6624018"/>
              <a:gd name="connsiteY19" fmla="*/ 2683566 h 5729909"/>
              <a:gd name="connsiteX20" fmla="*/ 3241813 w 6624018"/>
              <a:gd name="connsiteY20" fmla="*/ 0 h 5729909"/>
              <a:gd name="connsiteX21" fmla="*/ 4979872 w 6624018"/>
              <a:gd name="connsiteY21" fmla="*/ 0 h 5729909"/>
              <a:gd name="connsiteX22" fmla="*/ 4979872 w 6624018"/>
              <a:gd name="connsiteY22" fmla="*/ 1789044 h 5729909"/>
              <a:gd name="connsiteX23" fmla="*/ 3241813 w 6624018"/>
              <a:gd name="connsiteY23" fmla="*/ 1789044 h 572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24018" h="5729909">
                <a:moveTo>
                  <a:pt x="1832943" y="4748834"/>
                </a:moveTo>
                <a:lnTo>
                  <a:pt x="6624018" y="4748834"/>
                </a:lnTo>
                <a:lnTo>
                  <a:pt x="6624018" y="5729909"/>
                </a:lnTo>
                <a:lnTo>
                  <a:pt x="1832943" y="5729909"/>
                </a:lnTo>
                <a:close/>
                <a:moveTo>
                  <a:pt x="1841224" y="2822714"/>
                </a:moveTo>
                <a:lnTo>
                  <a:pt x="3091438" y="2822714"/>
                </a:lnTo>
                <a:lnTo>
                  <a:pt x="3091438" y="4611758"/>
                </a:lnTo>
                <a:lnTo>
                  <a:pt x="1841224" y="4611758"/>
                </a:lnTo>
                <a:close/>
                <a:moveTo>
                  <a:pt x="0" y="2822714"/>
                </a:moveTo>
                <a:lnTo>
                  <a:pt x="1690847" y="2822714"/>
                </a:lnTo>
                <a:lnTo>
                  <a:pt x="1690847" y="4949686"/>
                </a:lnTo>
                <a:lnTo>
                  <a:pt x="0" y="4949686"/>
                </a:lnTo>
                <a:close/>
                <a:moveTo>
                  <a:pt x="3241814" y="1928192"/>
                </a:moveTo>
                <a:lnTo>
                  <a:pt x="6042992" y="1928192"/>
                </a:lnTo>
                <a:lnTo>
                  <a:pt x="6042992" y="4611758"/>
                </a:lnTo>
                <a:lnTo>
                  <a:pt x="3241814" y="4611758"/>
                </a:lnTo>
                <a:close/>
                <a:moveTo>
                  <a:pt x="290259" y="894522"/>
                </a:moveTo>
                <a:lnTo>
                  <a:pt x="3091436" y="894522"/>
                </a:lnTo>
                <a:lnTo>
                  <a:pt x="3091436" y="2683566"/>
                </a:lnTo>
                <a:lnTo>
                  <a:pt x="290259" y="2683566"/>
                </a:lnTo>
                <a:close/>
                <a:moveTo>
                  <a:pt x="3241813" y="0"/>
                </a:moveTo>
                <a:lnTo>
                  <a:pt x="4979872" y="0"/>
                </a:lnTo>
                <a:lnTo>
                  <a:pt x="4979872" y="1789044"/>
                </a:lnTo>
                <a:lnTo>
                  <a:pt x="3241813" y="1789044"/>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4230045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787091-7430-48E2-A263-D592A20EF329}"/>
              </a:ext>
            </a:extLst>
          </p:cNvPr>
          <p:cNvGrpSpPr/>
          <p:nvPr userDrawn="1"/>
        </p:nvGrpSpPr>
        <p:grpSpPr>
          <a:xfrm>
            <a:off x="0" y="3898232"/>
            <a:ext cx="12192000" cy="1467852"/>
            <a:chOff x="4379494" y="697832"/>
            <a:chExt cx="2586787" cy="168442"/>
          </a:xfrm>
        </p:grpSpPr>
        <p:sp>
          <p:nvSpPr>
            <p:cNvPr id="4" name="Rectangle 3">
              <a:extLst>
                <a:ext uri="{FF2B5EF4-FFF2-40B4-BE49-F238E27FC236}">
                  <a16:creationId xmlns:a16="http://schemas.microsoft.com/office/drawing/2014/main" id="{89D5B5E3-8451-44E0-A2F2-73F627495F6A}"/>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a:extLst>
                <a:ext uri="{FF2B5EF4-FFF2-40B4-BE49-F238E27FC236}">
                  <a16:creationId xmlns:a16="http://schemas.microsoft.com/office/drawing/2014/main" id="{7E53FCF4-CFA5-4439-85D7-60C093B7B6F6}"/>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id="{BD14D7CB-A7CE-45EA-BFC0-4EA43BD9D79D}"/>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C3A2D13A-D090-408D-87D5-CF70F6373DDE}"/>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88284FFD-1FBD-484A-94D6-3BF0E9164477}"/>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2C54D7FD-BDA4-445B-8877-80F2FB48F04C}"/>
              </a:ext>
            </a:extLst>
          </p:cNvPr>
          <p:cNvSpPr/>
          <p:nvPr userDrawn="1"/>
        </p:nvSpPr>
        <p:spPr>
          <a:xfrm>
            <a:off x="292770" y="312821"/>
            <a:ext cx="7503694" cy="6304547"/>
          </a:xfrm>
          <a:custGeom>
            <a:avLst/>
            <a:gdLst>
              <a:gd name="connsiteX0" fmla="*/ 0 w 8066763"/>
              <a:gd name="connsiteY0" fmla="*/ 0 h 6304547"/>
              <a:gd name="connsiteX1" fmla="*/ 8066763 w 8066763"/>
              <a:gd name="connsiteY1" fmla="*/ 0 h 6304547"/>
              <a:gd name="connsiteX2" fmla="*/ 5597407 w 8066763"/>
              <a:gd name="connsiteY2" fmla="*/ 6304547 h 6304547"/>
              <a:gd name="connsiteX3" fmla="*/ 0 w 8066763"/>
              <a:gd name="connsiteY3" fmla="*/ 6304547 h 6304547"/>
            </a:gdLst>
            <a:ahLst/>
            <a:cxnLst>
              <a:cxn ang="0">
                <a:pos x="connsiteX0" y="connsiteY0"/>
              </a:cxn>
              <a:cxn ang="0">
                <a:pos x="connsiteX1" y="connsiteY1"/>
              </a:cxn>
              <a:cxn ang="0">
                <a:pos x="connsiteX2" y="connsiteY2"/>
              </a:cxn>
              <a:cxn ang="0">
                <a:pos x="connsiteX3" y="connsiteY3"/>
              </a:cxn>
            </a:cxnLst>
            <a:rect l="l" t="t" r="r" b="b"/>
            <a:pathLst>
              <a:path w="8066763" h="6304547">
                <a:moveTo>
                  <a:pt x="0" y="0"/>
                </a:moveTo>
                <a:lnTo>
                  <a:pt x="8066763" y="0"/>
                </a:lnTo>
                <a:lnTo>
                  <a:pt x="5597407" y="6304547"/>
                </a:lnTo>
                <a:lnTo>
                  <a:pt x="0" y="6304547"/>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27213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E3C46DD9-9A8F-411D-B597-946818B71DE8}"/>
              </a:ext>
            </a:extLst>
          </p:cNvPr>
          <p:cNvGrpSpPr/>
          <p:nvPr userDrawn="1"/>
        </p:nvGrpSpPr>
        <p:grpSpPr>
          <a:xfrm>
            <a:off x="0" y="6597853"/>
            <a:ext cx="12192000" cy="260147"/>
            <a:chOff x="4379494" y="697832"/>
            <a:chExt cx="2586787" cy="168442"/>
          </a:xfrm>
        </p:grpSpPr>
        <p:sp>
          <p:nvSpPr>
            <p:cNvPr id="6" name="Rectangle 5">
              <a:extLst>
                <a:ext uri="{FF2B5EF4-FFF2-40B4-BE49-F238E27FC236}">
                  <a16:creationId xmlns:a16="http://schemas.microsoft.com/office/drawing/2014/main" id="{E6E330ED-CBD0-49D6-96D9-8A0C1C4518A4}"/>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7D028152-6864-487D-B9D6-395800F0CC7C}"/>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57E5C8F6-620C-4584-AE0A-5E4F2E6565C5}"/>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B5925AB1-BE47-453E-8EF4-924465289B54}"/>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a:extLst>
                <a:ext uri="{FF2B5EF4-FFF2-40B4-BE49-F238E27FC236}">
                  <a16:creationId xmlns:a16="http://schemas.microsoft.com/office/drawing/2014/main" id="{68FC2FC1-F83A-44D6-9D9A-A61E40D3B973}"/>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Rectangle 2">
            <a:extLst>
              <a:ext uri="{FF2B5EF4-FFF2-40B4-BE49-F238E27FC236}">
                <a16:creationId xmlns:a16="http://schemas.microsoft.com/office/drawing/2014/main" id="{BC8EC325-CE62-415E-834A-7F70F7855117}"/>
              </a:ext>
            </a:extLst>
          </p:cNvPr>
          <p:cNvSpPr/>
          <p:nvPr userDrawn="1"/>
        </p:nvSpPr>
        <p:spPr>
          <a:xfrm flipV="1">
            <a:off x="0" y="3726714"/>
            <a:ext cx="17621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95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207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945DE9-E3D5-4878-87F8-0F789D212B69}"/>
              </a:ext>
            </a:extLst>
          </p:cNvPr>
          <p:cNvSpPr/>
          <p:nvPr userDrawn="1"/>
        </p:nvSpPr>
        <p:spPr>
          <a:xfrm>
            <a:off x="0" y="2568742"/>
            <a:ext cx="12191999" cy="1720516"/>
          </a:xfrm>
          <a:prstGeom prst="rect">
            <a:avLst/>
          </a:prstGeom>
          <a:gradFill flip="none" rotWithShape="1">
            <a:gsLst>
              <a:gs pos="65000">
                <a:schemeClr val="bg1">
                  <a:alpha val="75000"/>
                </a:schemeClr>
              </a:gs>
              <a:gs pos="39000">
                <a:schemeClr val="bg1">
                  <a:alpha val="75000"/>
                </a:schemeClr>
              </a:gs>
              <a:gs pos="8000">
                <a:schemeClr val="accent1">
                  <a:alpha val="0"/>
                </a:schemeClr>
              </a:gs>
              <a:gs pos="9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9502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C8F0B19-CA13-4D0E-B06E-67E3D54AF229}"/>
              </a:ext>
            </a:extLst>
          </p:cNvPr>
          <p:cNvGrpSpPr/>
          <p:nvPr userDrawn="1"/>
        </p:nvGrpSpPr>
        <p:grpSpPr>
          <a:xfrm>
            <a:off x="3907972" y="1063755"/>
            <a:ext cx="4376057" cy="77068"/>
            <a:chOff x="4379494" y="697832"/>
            <a:chExt cx="2586787" cy="168442"/>
          </a:xfrm>
        </p:grpSpPr>
        <p:sp>
          <p:nvSpPr>
            <p:cNvPr id="6" name="Rectangle 5">
              <a:extLst>
                <a:ext uri="{FF2B5EF4-FFF2-40B4-BE49-F238E27FC236}">
                  <a16:creationId xmlns:a16="http://schemas.microsoft.com/office/drawing/2014/main" id="{84D5EFAE-BB88-4B3D-8484-86A6CBBF386E}"/>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7C41C671-2564-42A5-83F2-E15989574371}"/>
                </a:ext>
              </a:extLst>
            </p:cNvPr>
            <p:cNvSpPr/>
            <p:nvPr/>
          </p:nvSpPr>
          <p:spPr>
            <a:xfrm>
              <a:off x="4896851"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646D60C6-F049-4E52-9CEF-E9FCF22BD3D4}"/>
                </a:ext>
              </a:extLst>
            </p:cNvPr>
            <p:cNvSpPr/>
            <p:nvPr/>
          </p:nvSpPr>
          <p:spPr>
            <a:xfrm>
              <a:off x="5414208"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6045A27E-892D-4D6B-BDFF-5FD860699634}"/>
                </a:ext>
              </a:extLst>
            </p:cNvPr>
            <p:cNvSpPr/>
            <p:nvPr/>
          </p:nvSpPr>
          <p:spPr>
            <a:xfrm>
              <a:off x="5931565"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a:extLst>
                <a:ext uri="{FF2B5EF4-FFF2-40B4-BE49-F238E27FC236}">
                  <a16:creationId xmlns:a16="http://schemas.microsoft.com/office/drawing/2014/main" id="{E19B937D-CA4A-46E0-8D5A-85C76FF0129D}"/>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3205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E3C46DD9-9A8F-411D-B597-946818B71DE8}"/>
              </a:ext>
            </a:extLst>
          </p:cNvPr>
          <p:cNvGrpSpPr/>
          <p:nvPr userDrawn="1"/>
        </p:nvGrpSpPr>
        <p:grpSpPr>
          <a:xfrm>
            <a:off x="0" y="6597853"/>
            <a:ext cx="12192000" cy="260147"/>
            <a:chOff x="4379494" y="697832"/>
            <a:chExt cx="2586787" cy="168442"/>
          </a:xfrm>
        </p:grpSpPr>
        <p:sp>
          <p:nvSpPr>
            <p:cNvPr id="6" name="Rectangle 5">
              <a:extLst>
                <a:ext uri="{FF2B5EF4-FFF2-40B4-BE49-F238E27FC236}">
                  <a16:creationId xmlns:a16="http://schemas.microsoft.com/office/drawing/2014/main" id="{E6E330ED-CBD0-49D6-96D9-8A0C1C4518A4}"/>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7D028152-6864-487D-B9D6-395800F0CC7C}"/>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57E5C8F6-620C-4584-AE0A-5E4F2E6565C5}"/>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B5925AB1-BE47-453E-8EF4-924465289B54}"/>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a:extLst>
                <a:ext uri="{FF2B5EF4-FFF2-40B4-BE49-F238E27FC236}">
                  <a16:creationId xmlns:a16="http://schemas.microsoft.com/office/drawing/2014/main" id="{68FC2FC1-F83A-44D6-9D9A-A61E40D3B973}"/>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Rectangle 2">
            <a:extLst>
              <a:ext uri="{FF2B5EF4-FFF2-40B4-BE49-F238E27FC236}">
                <a16:creationId xmlns:a16="http://schemas.microsoft.com/office/drawing/2014/main" id="{BC8EC325-CE62-415E-834A-7F70F7855117}"/>
              </a:ext>
            </a:extLst>
          </p:cNvPr>
          <p:cNvSpPr/>
          <p:nvPr userDrawn="1"/>
        </p:nvSpPr>
        <p:spPr>
          <a:xfrm flipV="1">
            <a:off x="0" y="3726714"/>
            <a:ext cx="17621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287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521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96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12A631-1449-458D-8F7A-DD74ACB1BF08}"/>
              </a:ext>
            </a:extLst>
          </p:cNvPr>
          <p:cNvSpPr/>
          <p:nvPr userDrawn="1"/>
        </p:nvSpPr>
        <p:spPr>
          <a:xfrm>
            <a:off x="0" y="2858807"/>
            <a:ext cx="12191999" cy="2204134"/>
          </a:xfrm>
          <a:prstGeom prst="rect">
            <a:avLst/>
          </a:prstGeom>
          <a:gradFill flip="none" rotWithShape="1">
            <a:gsLst>
              <a:gs pos="74000">
                <a:schemeClr val="accent6">
                  <a:alpha val="70000"/>
                </a:schemeClr>
              </a:gs>
              <a:gs pos="45000">
                <a:schemeClr val="accent6">
                  <a:alpha val="75000"/>
                </a:schemeClr>
              </a:gs>
              <a:gs pos="8000">
                <a:schemeClr val="accent1">
                  <a:alpha val="0"/>
                </a:schemeClr>
              </a:gs>
              <a:gs pos="9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Graphic 14">
            <a:extLst>
              <a:ext uri="{FF2B5EF4-FFF2-40B4-BE49-F238E27FC236}">
                <a16:creationId xmlns:a16="http://schemas.microsoft.com/office/drawing/2014/main" id="{EB6248EF-B06C-43D0-91E9-33C54CEB5B7B}"/>
              </a:ext>
            </a:extLst>
          </p:cNvPr>
          <p:cNvGrpSpPr/>
          <p:nvPr userDrawn="1"/>
        </p:nvGrpSpPr>
        <p:grpSpPr>
          <a:xfrm>
            <a:off x="753445" y="2639304"/>
            <a:ext cx="4261727" cy="3351921"/>
            <a:chOff x="2444748" y="555045"/>
            <a:chExt cx="7282048" cy="5727454"/>
          </a:xfrm>
        </p:grpSpPr>
        <p:sp>
          <p:nvSpPr>
            <p:cNvPr id="3" name="Freeform: Shape 2">
              <a:extLst>
                <a:ext uri="{FF2B5EF4-FFF2-40B4-BE49-F238E27FC236}">
                  <a16:creationId xmlns:a16="http://schemas.microsoft.com/office/drawing/2014/main" id="{F4296F62-9662-4403-9A1B-140DFC6CEF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EC151A04-4E35-4F1C-99AA-68E3920CDF5B}"/>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6924EC27-EA8E-48AC-B3BA-B86C7B65024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F88730B-3EDA-490F-8B6F-5357A5EF0ECA}"/>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8AAC3D30-A9EC-437B-BAEC-5158F5227067}"/>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460114B-7023-4F6E-B074-79932670ADDE}"/>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AC2F032-DFD7-46FF-8CCA-E33896C690D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DDB5B76-DE90-4CC7-A371-1C02A86AF779}"/>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Picture Placeholder 2">
            <a:extLst>
              <a:ext uri="{FF2B5EF4-FFF2-40B4-BE49-F238E27FC236}">
                <a16:creationId xmlns:a16="http://schemas.microsoft.com/office/drawing/2014/main" id="{D01CFF7D-B6F4-4B1B-9C6A-AB93A7AA88C1}"/>
              </a:ext>
            </a:extLst>
          </p:cNvPr>
          <p:cNvSpPr>
            <a:spLocks noGrp="1"/>
          </p:cNvSpPr>
          <p:nvPr>
            <p:ph type="pic" idx="10" hasCustomPrompt="1"/>
          </p:nvPr>
        </p:nvSpPr>
        <p:spPr>
          <a:xfrm>
            <a:off x="930752" y="2858807"/>
            <a:ext cx="3907112" cy="2186648"/>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657448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2C54D7FD-BDA4-445B-8877-80F2FB48F04C}"/>
              </a:ext>
            </a:extLst>
          </p:cNvPr>
          <p:cNvSpPr/>
          <p:nvPr userDrawn="1"/>
        </p:nvSpPr>
        <p:spPr>
          <a:xfrm>
            <a:off x="292770" y="312821"/>
            <a:ext cx="7503694" cy="6304547"/>
          </a:xfrm>
          <a:custGeom>
            <a:avLst/>
            <a:gdLst>
              <a:gd name="connsiteX0" fmla="*/ 0 w 8066763"/>
              <a:gd name="connsiteY0" fmla="*/ 0 h 6304547"/>
              <a:gd name="connsiteX1" fmla="*/ 8066763 w 8066763"/>
              <a:gd name="connsiteY1" fmla="*/ 0 h 6304547"/>
              <a:gd name="connsiteX2" fmla="*/ 5597407 w 8066763"/>
              <a:gd name="connsiteY2" fmla="*/ 6304547 h 6304547"/>
              <a:gd name="connsiteX3" fmla="*/ 0 w 8066763"/>
              <a:gd name="connsiteY3" fmla="*/ 6304547 h 6304547"/>
            </a:gdLst>
            <a:ahLst/>
            <a:cxnLst>
              <a:cxn ang="0">
                <a:pos x="connsiteX0" y="connsiteY0"/>
              </a:cxn>
              <a:cxn ang="0">
                <a:pos x="connsiteX1" y="connsiteY1"/>
              </a:cxn>
              <a:cxn ang="0">
                <a:pos x="connsiteX2" y="connsiteY2"/>
              </a:cxn>
              <a:cxn ang="0">
                <a:pos x="connsiteX3" y="connsiteY3"/>
              </a:cxn>
            </a:cxnLst>
            <a:rect l="l" t="t" r="r" b="b"/>
            <a:pathLst>
              <a:path w="8066763" h="6304547">
                <a:moveTo>
                  <a:pt x="0" y="0"/>
                </a:moveTo>
                <a:lnTo>
                  <a:pt x="8066763" y="0"/>
                </a:lnTo>
                <a:lnTo>
                  <a:pt x="5597407" y="6304547"/>
                </a:lnTo>
                <a:lnTo>
                  <a:pt x="0" y="6304547"/>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2070842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42" r:id="rId3"/>
    <p:sldLayoutId id="2147483740" r:id="rId4"/>
    <p:sldLayoutId id="2147483737" r:id="rId5"/>
    <p:sldLayoutId id="2147483736" r:id="rId6"/>
    <p:sldLayoutId id="2147483739" r:id="rId7"/>
    <p:sldLayoutId id="2147483743" r:id="rId8"/>
    <p:sldLayoutId id="2147483748" r:id="rId9"/>
    <p:sldLayoutId id="2147483750" r:id="rId10"/>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 id="2147483752" r:id="rId2"/>
    <p:sldLayoutId id="2147483753" r:id="rId3"/>
    <p:sldLayoutId id="2147483754" r:id="rId4"/>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221F751-3C5B-4561-AD14-8637C5B66736}"/>
              </a:ext>
            </a:extLst>
          </p:cNvPr>
          <p:cNvSpPr txBox="1"/>
          <p:nvPr/>
        </p:nvSpPr>
        <p:spPr>
          <a:xfrm>
            <a:off x="0" y="5547520"/>
            <a:ext cx="12192000" cy="1538883"/>
          </a:xfrm>
          <a:prstGeom prst="rect">
            <a:avLst/>
          </a:prstGeom>
          <a:noFill/>
        </p:spPr>
        <p:txBody>
          <a:bodyPr wrap="square" rtlCol="0" anchor="ctr">
            <a:spAutoFit/>
          </a:bodyPr>
          <a:lstStyle/>
          <a:p>
            <a:pPr algn="ctr"/>
            <a:r>
              <a:rPr lang="en-GB" sz="4000" b="1" dirty="0">
                <a:solidFill>
                  <a:schemeClr val="bg1"/>
                </a:solidFill>
                <a:effectLst/>
                <a:latin typeface="Cambria" panose="02040503050406030204" pitchFamily="18" charset="0"/>
              </a:rPr>
              <a:t>Business and the Business Environment </a:t>
            </a:r>
            <a:endParaRPr lang="en-GB" sz="4000" b="1" dirty="0">
              <a:solidFill>
                <a:schemeClr val="bg1"/>
              </a:solidFill>
              <a:latin typeface="Cambria" panose="02040503050406030204" pitchFamily="18" charset="0"/>
            </a:endParaRPr>
          </a:p>
          <a:p>
            <a:pPr algn="ctr"/>
            <a:endParaRPr lang="ko-KR" altLang="en-US" sz="5400" dirty="0">
              <a:solidFill>
                <a:schemeClr val="bg1"/>
              </a:solidFill>
              <a:latin typeface="Cambria" panose="02040503050406030204" pitchFamily="18" charset="0"/>
              <a:cs typeface="Arial" pitchFamily="34" charset="0"/>
            </a:endParaRPr>
          </a:p>
        </p:txBody>
      </p:sp>
      <p:sp>
        <p:nvSpPr>
          <p:cNvPr id="2" name="TextBox 1">
            <a:extLst>
              <a:ext uri="{FF2B5EF4-FFF2-40B4-BE49-F238E27FC236}">
                <a16:creationId xmlns:a16="http://schemas.microsoft.com/office/drawing/2014/main" id="{5B24738F-CB80-8A48-8AFD-DF61118E37F6}"/>
              </a:ext>
            </a:extLst>
          </p:cNvPr>
          <p:cNvSpPr txBox="1"/>
          <p:nvPr/>
        </p:nvSpPr>
        <p:spPr>
          <a:xfrm>
            <a:off x="9434945" y="304800"/>
            <a:ext cx="2571794" cy="369332"/>
          </a:xfrm>
          <a:prstGeom prst="rect">
            <a:avLst/>
          </a:prstGeom>
          <a:noFill/>
        </p:spPr>
        <p:txBody>
          <a:bodyPr wrap="none" rtlCol="0">
            <a:spAutoFit/>
          </a:bodyPr>
          <a:lstStyle/>
          <a:p>
            <a:r>
              <a:rPr lang="en-PK" dirty="0">
                <a:solidFill>
                  <a:schemeClr val="bg1"/>
                </a:solidFill>
                <a:latin typeface="Cambria" panose="02040503050406030204" pitchFamily="18" charset="0"/>
              </a:rPr>
              <a:t>LEARNING OUTCOME 4 </a:t>
            </a:r>
          </a:p>
        </p:txBody>
      </p:sp>
    </p:spTree>
    <p:extLst>
      <p:ext uri="{BB962C8B-B14F-4D97-AF65-F5344CB8AC3E}">
        <p14:creationId xmlns:p14="http://schemas.microsoft.com/office/powerpoint/2010/main" val="2008445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44F568-2D2A-4A12-B916-F676EE51F4C3}"/>
              </a:ext>
            </a:extLst>
          </p:cNvPr>
          <p:cNvSpPr/>
          <p:nvPr/>
        </p:nvSpPr>
        <p:spPr>
          <a:xfrm>
            <a:off x="0" y="0"/>
            <a:ext cx="3751604" cy="6858000"/>
          </a:xfrm>
          <a:prstGeom prst="rect">
            <a:avLst/>
          </a:prstGeom>
          <a:gradFill flip="none" rotWithShape="1">
            <a:gsLst>
              <a:gs pos="66000">
                <a:schemeClr val="accent3"/>
              </a:gs>
              <a:gs pos="33000">
                <a:schemeClr val="accent2"/>
              </a:gs>
              <a:gs pos="0">
                <a:schemeClr val="accent1"/>
              </a:gs>
              <a:gs pos="96000">
                <a:schemeClr val="accent4"/>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i="1" dirty="0">
                <a:solidFill>
                  <a:schemeClr val="tx1"/>
                </a:solidFill>
                <a:latin typeface="Cambria" panose="02040503050406030204" pitchFamily="18" charset="0"/>
              </a:rPr>
              <a:t>I</a:t>
            </a:r>
            <a:r>
              <a:rPr lang="en-GB" sz="2400" b="1" i="1" dirty="0">
                <a:solidFill>
                  <a:schemeClr val="tx1"/>
                </a:solidFill>
                <a:effectLst/>
                <a:latin typeface="Cambria" panose="02040503050406030204" pitchFamily="18" charset="0"/>
              </a:rPr>
              <a:t>nternal vs </a:t>
            </a:r>
            <a:r>
              <a:rPr lang="en-GB" sz="2400" b="1" i="1" dirty="0">
                <a:solidFill>
                  <a:schemeClr val="tx1"/>
                </a:solidFill>
                <a:latin typeface="Cambria" panose="02040503050406030204" pitchFamily="18" charset="0"/>
              </a:rPr>
              <a:t>E</a:t>
            </a:r>
            <a:r>
              <a:rPr lang="en-GB" sz="2400" b="1" i="1" dirty="0">
                <a:solidFill>
                  <a:schemeClr val="tx1"/>
                </a:solidFill>
                <a:effectLst/>
                <a:latin typeface="Cambria" panose="02040503050406030204" pitchFamily="18" charset="0"/>
              </a:rPr>
              <a:t>xternal Factors </a:t>
            </a:r>
            <a:endParaRPr lang="en-GB" sz="2400" b="1" dirty="0">
              <a:solidFill>
                <a:schemeClr val="tx1"/>
              </a:solidFill>
              <a:latin typeface="Cambria" panose="02040503050406030204" pitchFamily="18" charset="0"/>
            </a:endParaRPr>
          </a:p>
          <a:p>
            <a:pPr algn="ctr"/>
            <a:endParaRPr lang="ko-KR" altLang="en-US" sz="2700" dirty="0">
              <a:latin typeface="Cambria" panose="02040503050406030204" pitchFamily="18" charset="0"/>
            </a:endParaRPr>
          </a:p>
        </p:txBody>
      </p:sp>
      <p:grpSp>
        <p:nvGrpSpPr>
          <p:cNvPr id="20" name="Group 19">
            <a:extLst>
              <a:ext uri="{FF2B5EF4-FFF2-40B4-BE49-F238E27FC236}">
                <a16:creationId xmlns:a16="http://schemas.microsoft.com/office/drawing/2014/main" id="{BD63FFC1-A955-449F-93CC-0D87269EBFA0}"/>
              </a:ext>
            </a:extLst>
          </p:cNvPr>
          <p:cNvGrpSpPr/>
          <p:nvPr/>
        </p:nvGrpSpPr>
        <p:grpSpPr>
          <a:xfrm>
            <a:off x="3971934" y="1060641"/>
            <a:ext cx="3615115" cy="5663088"/>
            <a:chOff x="4821685" y="2083007"/>
            <a:chExt cx="3615115" cy="5663088"/>
          </a:xfrm>
        </p:grpSpPr>
        <p:sp>
          <p:nvSpPr>
            <p:cNvPr id="17" name="TextBox 16">
              <a:extLst>
                <a:ext uri="{FF2B5EF4-FFF2-40B4-BE49-F238E27FC236}">
                  <a16:creationId xmlns:a16="http://schemas.microsoft.com/office/drawing/2014/main" id="{17BF4422-545C-4734-94A4-25BF9FCE708F}"/>
                </a:ext>
              </a:extLst>
            </p:cNvPr>
            <p:cNvSpPr txBox="1"/>
            <p:nvPr/>
          </p:nvSpPr>
          <p:spPr>
            <a:xfrm>
              <a:off x="4821685" y="2729337"/>
              <a:ext cx="3615115" cy="5016758"/>
            </a:xfrm>
            <a:prstGeom prst="rect">
              <a:avLst/>
            </a:prstGeom>
            <a:noFill/>
          </p:spPr>
          <p:txBody>
            <a:bodyPr wrap="square" rtlCol="0">
              <a:spAutoFit/>
            </a:bodyPr>
            <a:lstStyle/>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Internal factors are typically related to an organization's resources, capabilities, and culture.</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 Examples of internal strengths might include a strong brand reputation, talented employees, or efficient production processes. </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Internal weaknesses might include outdated technology, a lack of diversity among employees, or inefficient decision-making processes.</a:t>
              </a:r>
              <a:endParaRPr lang="en-US" altLang="ko-KR" sz="2000" dirty="0">
                <a:latin typeface="Cambria" panose="02040503050406030204" pitchFamily="18" charset="0"/>
                <a:cs typeface="Arial" pitchFamily="34" charset="0"/>
              </a:endParaRPr>
            </a:p>
          </p:txBody>
        </p:sp>
        <p:sp>
          <p:nvSpPr>
            <p:cNvPr id="18" name="TextBox 17">
              <a:extLst>
                <a:ext uri="{FF2B5EF4-FFF2-40B4-BE49-F238E27FC236}">
                  <a16:creationId xmlns:a16="http://schemas.microsoft.com/office/drawing/2014/main" id="{01EA1314-AD95-4CEF-AC77-D7E39A90D71B}"/>
                </a:ext>
              </a:extLst>
            </p:cNvPr>
            <p:cNvSpPr txBox="1"/>
            <p:nvPr/>
          </p:nvSpPr>
          <p:spPr>
            <a:xfrm>
              <a:off x="5414108" y="2206117"/>
              <a:ext cx="2555189" cy="400110"/>
            </a:xfrm>
            <a:prstGeom prst="rect">
              <a:avLst/>
            </a:prstGeom>
            <a:noFill/>
          </p:spPr>
          <p:txBody>
            <a:bodyPr wrap="square" rtlCol="0">
              <a:spAutoFit/>
            </a:bodyPr>
            <a:lstStyle/>
            <a:p>
              <a:r>
                <a:rPr lang="en-US" altLang="ko-KR" sz="2000" b="1" dirty="0">
                  <a:solidFill>
                    <a:schemeClr val="accent2"/>
                  </a:solidFill>
                  <a:latin typeface="Cambria" panose="02040503050406030204" pitchFamily="18" charset="0"/>
                  <a:cs typeface="Arial" pitchFamily="34" charset="0"/>
                </a:rPr>
                <a:t>INTERNAL Factors</a:t>
              </a:r>
            </a:p>
          </p:txBody>
        </p:sp>
        <p:sp>
          <p:nvSpPr>
            <p:cNvPr id="19" name="TextBox 18">
              <a:extLst>
                <a:ext uri="{FF2B5EF4-FFF2-40B4-BE49-F238E27FC236}">
                  <a16:creationId xmlns:a16="http://schemas.microsoft.com/office/drawing/2014/main" id="{CDC039E6-0099-477A-8E71-92F918DC85A9}"/>
                </a:ext>
              </a:extLst>
            </p:cNvPr>
            <p:cNvSpPr txBox="1"/>
            <p:nvPr/>
          </p:nvSpPr>
          <p:spPr>
            <a:xfrm>
              <a:off x="4821685" y="2083007"/>
              <a:ext cx="773945" cy="646331"/>
            </a:xfrm>
            <a:prstGeom prst="rect">
              <a:avLst/>
            </a:prstGeom>
            <a:noFill/>
          </p:spPr>
          <p:txBody>
            <a:bodyPr wrap="square" rtlCol="0">
              <a:spAutoFit/>
            </a:bodyPr>
            <a:lstStyle/>
            <a:p>
              <a:r>
                <a:rPr lang="en-US" altLang="ko-KR" sz="3600" b="1" dirty="0">
                  <a:solidFill>
                    <a:schemeClr val="accent2"/>
                  </a:solidFill>
                  <a:latin typeface="Cambria" panose="02040503050406030204" pitchFamily="18" charset="0"/>
                  <a:cs typeface="Calibri" pitchFamily="34" charset="0"/>
                </a:rPr>
                <a:t>01</a:t>
              </a:r>
              <a:endParaRPr lang="ko-KR" altLang="en-US" sz="3600" b="1" dirty="0">
                <a:solidFill>
                  <a:schemeClr val="accent2"/>
                </a:solidFill>
                <a:latin typeface="Cambria" panose="02040503050406030204" pitchFamily="18" charset="0"/>
                <a:cs typeface="Calibri" pitchFamily="34" charset="0"/>
              </a:endParaRPr>
            </a:p>
          </p:txBody>
        </p:sp>
      </p:grpSp>
      <p:grpSp>
        <p:nvGrpSpPr>
          <p:cNvPr id="26" name="Group 25">
            <a:extLst>
              <a:ext uri="{FF2B5EF4-FFF2-40B4-BE49-F238E27FC236}">
                <a16:creationId xmlns:a16="http://schemas.microsoft.com/office/drawing/2014/main" id="{3786B92F-6137-4EF9-B2F1-63F731D0E7BF}"/>
              </a:ext>
            </a:extLst>
          </p:cNvPr>
          <p:cNvGrpSpPr/>
          <p:nvPr/>
        </p:nvGrpSpPr>
        <p:grpSpPr>
          <a:xfrm>
            <a:off x="7807379" y="1029862"/>
            <a:ext cx="4429994" cy="5693867"/>
            <a:chOff x="4821685" y="2083007"/>
            <a:chExt cx="4429994" cy="5693867"/>
          </a:xfrm>
        </p:grpSpPr>
        <p:sp>
          <p:nvSpPr>
            <p:cNvPr id="28" name="TextBox 27">
              <a:extLst>
                <a:ext uri="{FF2B5EF4-FFF2-40B4-BE49-F238E27FC236}">
                  <a16:creationId xmlns:a16="http://schemas.microsoft.com/office/drawing/2014/main" id="{B3C1009A-BDB1-459E-8298-BF4896583089}"/>
                </a:ext>
              </a:extLst>
            </p:cNvPr>
            <p:cNvSpPr txBox="1"/>
            <p:nvPr/>
          </p:nvSpPr>
          <p:spPr>
            <a:xfrm>
              <a:off x="4821685" y="2760116"/>
              <a:ext cx="4429994" cy="5016758"/>
            </a:xfrm>
            <a:prstGeom prst="rect">
              <a:avLst/>
            </a:prstGeom>
            <a:noFill/>
          </p:spPr>
          <p:txBody>
            <a:bodyPr wrap="square" rtlCol="0">
              <a:spAutoFit/>
            </a:bodyPr>
            <a:lstStyle/>
            <a:p>
              <a:pPr marL="285750" indent="-285750">
                <a:buFont typeface="Arial" panose="020B0604020202020204" pitchFamily="34" charset="0"/>
                <a:buChar char="•"/>
              </a:pPr>
              <a:r>
                <a:rPr lang="en-GB" sz="2000" b="0" i="0" dirty="0">
                  <a:solidFill>
                    <a:srgbClr val="374151"/>
                  </a:solidFill>
                  <a:effectLst/>
                  <a:latin typeface="Cambria" panose="02040503050406030204" pitchFamily="18" charset="0"/>
                </a:rPr>
                <a:t>External factors are typically related to the broader economic, social, and technological environment in which an organization operates.</a:t>
              </a:r>
            </a:p>
            <a:p>
              <a:pPr marL="285750" indent="-285750">
                <a:buFont typeface="Arial" panose="020B0604020202020204" pitchFamily="34" charset="0"/>
                <a:buChar char="•"/>
              </a:pPr>
              <a:r>
                <a:rPr lang="en-GB" sz="2000" b="0" i="0" dirty="0">
                  <a:solidFill>
                    <a:srgbClr val="374151"/>
                  </a:solidFill>
                  <a:effectLst/>
                  <a:latin typeface="Cambria" panose="02040503050406030204" pitchFamily="18" charset="0"/>
                </a:rPr>
                <a:t> Examples of external opportunities might include new market trends, changes in consumer behaviour, or technological advancements that could improve the organization's products or services. </a:t>
              </a:r>
            </a:p>
            <a:p>
              <a:pPr marL="285750" indent="-285750">
                <a:buFont typeface="Arial" panose="020B0604020202020204" pitchFamily="34" charset="0"/>
                <a:buChar char="•"/>
              </a:pPr>
              <a:r>
                <a:rPr lang="en-GB" sz="2000" b="0" i="0" dirty="0">
                  <a:solidFill>
                    <a:srgbClr val="374151"/>
                  </a:solidFill>
                  <a:effectLst/>
                  <a:latin typeface="Cambria" panose="02040503050406030204" pitchFamily="18" charset="0"/>
                </a:rPr>
                <a:t>External threats might include increased competition, changes in government regulations, or economic downturns that could impact the organization's bottom line.</a:t>
              </a:r>
              <a:endParaRPr lang="en-US" altLang="ko-KR" sz="2000" dirty="0">
                <a:latin typeface="Cambria" panose="02040503050406030204" pitchFamily="18" charset="0"/>
                <a:cs typeface="Arial" pitchFamily="34" charset="0"/>
              </a:endParaRPr>
            </a:p>
          </p:txBody>
        </p:sp>
        <p:sp>
          <p:nvSpPr>
            <p:cNvPr id="29" name="TextBox 28">
              <a:extLst>
                <a:ext uri="{FF2B5EF4-FFF2-40B4-BE49-F238E27FC236}">
                  <a16:creationId xmlns:a16="http://schemas.microsoft.com/office/drawing/2014/main" id="{FCC1EC1D-FAA3-4E12-815B-042A15FFAB9C}"/>
                </a:ext>
              </a:extLst>
            </p:cNvPr>
            <p:cNvSpPr txBox="1"/>
            <p:nvPr/>
          </p:nvSpPr>
          <p:spPr>
            <a:xfrm>
              <a:off x="5532951" y="2221506"/>
              <a:ext cx="2555189" cy="369332"/>
            </a:xfrm>
            <a:prstGeom prst="rect">
              <a:avLst/>
            </a:prstGeom>
            <a:noFill/>
          </p:spPr>
          <p:txBody>
            <a:bodyPr wrap="square" rtlCol="0">
              <a:spAutoFit/>
            </a:bodyPr>
            <a:lstStyle/>
            <a:p>
              <a:r>
                <a:rPr lang="en-US" altLang="ko-KR" b="1" dirty="0">
                  <a:solidFill>
                    <a:schemeClr val="accent2"/>
                  </a:solidFill>
                  <a:latin typeface="Cambria" panose="02040503050406030204" pitchFamily="18" charset="0"/>
                  <a:cs typeface="Arial" pitchFamily="34" charset="0"/>
                </a:rPr>
                <a:t>External Factors</a:t>
              </a:r>
            </a:p>
          </p:txBody>
        </p:sp>
        <p:sp>
          <p:nvSpPr>
            <p:cNvPr id="30" name="TextBox 29">
              <a:extLst>
                <a:ext uri="{FF2B5EF4-FFF2-40B4-BE49-F238E27FC236}">
                  <a16:creationId xmlns:a16="http://schemas.microsoft.com/office/drawing/2014/main" id="{ECAA26CD-56EB-4F6A-B25F-EBA0B338183C}"/>
                </a:ext>
              </a:extLst>
            </p:cNvPr>
            <p:cNvSpPr txBox="1"/>
            <p:nvPr/>
          </p:nvSpPr>
          <p:spPr>
            <a:xfrm>
              <a:off x="4821685" y="2083007"/>
              <a:ext cx="773945" cy="646331"/>
            </a:xfrm>
            <a:prstGeom prst="rect">
              <a:avLst/>
            </a:prstGeom>
            <a:noFill/>
          </p:spPr>
          <p:txBody>
            <a:bodyPr wrap="square" rtlCol="0">
              <a:spAutoFit/>
            </a:bodyPr>
            <a:lstStyle/>
            <a:p>
              <a:r>
                <a:rPr lang="en-US" altLang="ko-KR" sz="3600" b="1" dirty="0">
                  <a:solidFill>
                    <a:schemeClr val="accent2"/>
                  </a:solidFill>
                  <a:latin typeface="Cambria" panose="02040503050406030204" pitchFamily="18" charset="0"/>
                  <a:cs typeface="Calibri" pitchFamily="34" charset="0"/>
                </a:rPr>
                <a:t>02</a:t>
              </a:r>
              <a:endParaRPr lang="ko-KR" altLang="en-US" sz="3600" b="1" dirty="0">
                <a:solidFill>
                  <a:schemeClr val="accent2"/>
                </a:solidFill>
                <a:latin typeface="Cambria" panose="02040503050406030204" pitchFamily="18" charset="0"/>
                <a:cs typeface="Calibri" pitchFamily="34" charset="0"/>
              </a:endParaRPr>
            </a:p>
          </p:txBody>
        </p:sp>
      </p:grpSp>
      <p:pic>
        <p:nvPicPr>
          <p:cNvPr id="2" name="Picture 1">
            <a:extLst>
              <a:ext uri="{FF2B5EF4-FFF2-40B4-BE49-F238E27FC236}">
                <a16:creationId xmlns:a16="http://schemas.microsoft.com/office/drawing/2014/main" id="{64CB7A8A-DF80-2D4E-A181-2C24B05BF0E0}"/>
              </a:ext>
            </a:extLst>
          </p:cNvPr>
          <p:cNvPicPr>
            <a:picLocks noChangeAspect="1"/>
          </p:cNvPicPr>
          <p:nvPr/>
        </p:nvPicPr>
        <p:blipFill>
          <a:blip r:embed="rId2"/>
          <a:stretch>
            <a:fillRect/>
          </a:stretch>
        </p:blipFill>
        <p:spPr>
          <a:xfrm>
            <a:off x="0" y="0"/>
            <a:ext cx="3751604" cy="2478152"/>
          </a:xfrm>
          <a:prstGeom prst="rect">
            <a:avLst/>
          </a:prstGeom>
        </p:spPr>
      </p:pic>
    </p:spTree>
    <p:extLst>
      <p:ext uri="{BB962C8B-B14F-4D97-AF65-F5344CB8AC3E}">
        <p14:creationId xmlns:p14="http://schemas.microsoft.com/office/powerpoint/2010/main" val="269282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134625"/>
            <a:ext cx="11573197" cy="1198382"/>
          </a:xfrm>
        </p:spPr>
        <p:txBody>
          <a:bodyPr>
            <a:normAutofit lnSpcReduction="10000"/>
          </a:bodyPr>
          <a:lstStyle/>
          <a:p>
            <a:br>
              <a:rPr lang="en-GB" sz="3200" dirty="0"/>
            </a:br>
            <a:r>
              <a:rPr lang="en-GB" b="1" i="0" dirty="0">
                <a:solidFill>
                  <a:srgbClr val="343541"/>
                </a:solidFill>
                <a:effectLst/>
                <a:latin typeface="Cambria" panose="02040503050406030204" pitchFamily="18" charset="0"/>
              </a:rPr>
              <a:t>Internal factors</a:t>
            </a:r>
            <a:endParaRPr lang="en-US" sz="3200" b="1" dirty="0">
              <a:latin typeface="Cambria" panose="02040503050406030204" pitchFamily="18" charset="0"/>
            </a:endParaRPr>
          </a:p>
        </p:txBody>
      </p:sp>
      <p:cxnSp>
        <p:nvCxnSpPr>
          <p:cNvPr id="4" name="Straight Connector 3">
            <a:extLst>
              <a:ext uri="{FF2B5EF4-FFF2-40B4-BE49-F238E27FC236}">
                <a16:creationId xmlns:a16="http://schemas.microsoft.com/office/drawing/2014/main" id="{75881B8D-0A55-4937-B14B-2DE41BA54FEE}"/>
              </a:ext>
            </a:extLst>
          </p:cNvPr>
          <p:cNvCxnSpPr>
            <a:cxnSpLocks/>
          </p:cNvCxnSpPr>
          <p:nvPr/>
        </p:nvCxnSpPr>
        <p:spPr>
          <a:xfrm>
            <a:off x="892110" y="3987878"/>
            <a:ext cx="10302843" cy="0"/>
          </a:xfrm>
          <a:prstGeom prst="line">
            <a:avLst/>
          </a:prstGeom>
          <a:ln w="1587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880191E-28EB-4CAB-99BA-DB454030BBAF}"/>
              </a:ext>
            </a:extLst>
          </p:cNvPr>
          <p:cNvGrpSpPr/>
          <p:nvPr/>
        </p:nvGrpSpPr>
        <p:grpSpPr>
          <a:xfrm>
            <a:off x="1504274" y="3821115"/>
            <a:ext cx="337351" cy="337351"/>
            <a:chOff x="4319972" y="3176972"/>
            <a:chExt cx="504056" cy="504056"/>
          </a:xfrm>
        </p:grpSpPr>
        <p:sp>
          <p:nvSpPr>
            <p:cNvPr id="6" name="Oval 5">
              <a:extLst>
                <a:ext uri="{FF2B5EF4-FFF2-40B4-BE49-F238E27FC236}">
                  <a16:creationId xmlns:a16="http://schemas.microsoft.com/office/drawing/2014/main" id="{8818B3B6-2D91-460B-AE78-24328073EB82}"/>
                </a:ext>
              </a:extLst>
            </p:cNvPr>
            <p:cNvSpPr/>
            <p:nvPr/>
          </p:nvSpPr>
          <p:spPr>
            <a:xfrm>
              <a:off x="4319972" y="3176972"/>
              <a:ext cx="504056" cy="504056"/>
            </a:xfrm>
            <a:prstGeom prst="ellipse">
              <a:avLst/>
            </a:prstGeom>
            <a:solidFill>
              <a:schemeClr val="accent2">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7" name="Oval 6">
              <a:extLst>
                <a:ext uri="{FF2B5EF4-FFF2-40B4-BE49-F238E27FC236}">
                  <a16:creationId xmlns:a16="http://schemas.microsoft.com/office/drawing/2014/main" id="{A110D3C0-83D4-4CB9-8C49-62960CE2A4D3}"/>
                </a:ext>
              </a:extLst>
            </p:cNvPr>
            <p:cNvSpPr/>
            <p:nvPr/>
          </p:nvSpPr>
          <p:spPr>
            <a:xfrm>
              <a:off x="4418878" y="3275878"/>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8" name="Group 7">
            <a:extLst>
              <a:ext uri="{FF2B5EF4-FFF2-40B4-BE49-F238E27FC236}">
                <a16:creationId xmlns:a16="http://schemas.microsoft.com/office/drawing/2014/main" id="{27EFE592-BC5B-45C0-AAC2-C231D30E05B8}"/>
              </a:ext>
            </a:extLst>
          </p:cNvPr>
          <p:cNvGrpSpPr/>
          <p:nvPr/>
        </p:nvGrpSpPr>
        <p:grpSpPr>
          <a:xfrm>
            <a:off x="2768575" y="3821115"/>
            <a:ext cx="337351" cy="337351"/>
            <a:chOff x="4319972" y="3176972"/>
            <a:chExt cx="504056" cy="504056"/>
          </a:xfrm>
        </p:grpSpPr>
        <p:sp>
          <p:nvSpPr>
            <p:cNvPr id="9" name="Oval 8">
              <a:extLst>
                <a:ext uri="{FF2B5EF4-FFF2-40B4-BE49-F238E27FC236}">
                  <a16:creationId xmlns:a16="http://schemas.microsoft.com/office/drawing/2014/main" id="{2ED40235-2E32-4769-869E-489B8D672CD2}"/>
                </a:ext>
              </a:extLst>
            </p:cNvPr>
            <p:cNvSpPr/>
            <p:nvPr/>
          </p:nvSpPr>
          <p:spPr>
            <a:xfrm>
              <a:off x="4319972" y="3176972"/>
              <a:ext cx="504056" cy="504056"/>
            </a:xfrm>
            <a:prstGeom prst="ellipse">
              <a:avLst/>
            </a:prstGeom>
            <a:solidFill>
              <a:schemeClr val="accent2">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10" name="Oval 9">
              <a:extLst>
                <a:ext uri="{FF2B5EF4-FFF2-40B4-BE49-F238E27FC236}">
                  <a16:creationId xmlns:a16="http://schemas.microsoft.com/office/drawing/2014/main" id="{1BF24A14-3577-44BD-9E80-1FC2A181582A}"/>
                </a:ext>
              </a:extLst>
            </p:cNvPr>
            <p:cNvSpPr/>
            <p:nvPr/>
          </p:nvSpPr>
          <p:spPr>
            <a:xfrm>
              <a:off x="4418878" y="3275878"/>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11" name="Group 10">
            <a:extLst>
              <a:ext uri="{FF2B5EF4-FFF2-40B4-BE49-F238E27FC236}">
                <a16:creationId xmlns:a16="http://schemas.microsoft.com/office/drawing/2014/main" id="{B2DA4897-196E-4B41-9525-79E1FED018AF}"/>
              </a:ext>
            </a:extLst>
          </p:cNvPr>
          <p:cNvGrpSpPr/>
          <p:nvPr/>
        </p:nvGrpSpPr>
        <p:grpSpPr>
          <a:xfrm>
            <a:off x="4032876" y="3821115"/>
            <a:ext cx="337351" cy="337351"/>
            <a:chOff x="4319972" y="3176972"/>
            <a:chExt cx="504056" cy="504056"/>
          </a:xfrm>
        </p:grpSpPr>
        <p:sp>
          <p:nvSpPr>
            <p:cNvPr id="12" name="Oval 11">
              <a:extLst>
                <a:ext uri="{FF2B5EF4-FFF2-40B4-BE49-F238E27FC236}">
                  <a16:creationId xmlns:a16="http://schemas.microsoft.com/office/drawing/2014/main" id="{6E46E47A-ED11-4142-9B1C-F66D0E14F877}"/>
                </a:ext>
              </a:extLst>
            </p:cNvPr>
            <p:cNvSpPr/>
            <p:nvPr/>
          </p:nvSpPr>
          <p:spPr>
            <a:xfrm>
              <a:off x="4319972" y="3176972"/>
              <a:ext cx="504056" cy="504056"/>
            </a:xfrm>
            <a:prstGeom prst="ellipse">
              <a:avLst/>
            </a:prstGeom>
            <a:solidFill>
              <a:schemeClr val="accent2">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13" name="Oval 12">
              <a:extLst>
                <a:ext uri="{FF2B5EF4-FFF2-40B4-BE49-F238E27FC236}">
                  <a16:creationId xmlns:a16="http://schemas.microsoft.com/office/drawing/2014/main" id="{B730B1D9-C24E-4FA5-A844-4E0C351EED4C}"/>
                </a:ext>
              </a:extLst>
            </p:cNvPr>
            <p:cNvSpPr/>
            <p:nvPr/>
          </p:nvSpPr>
          <p:spPr>
            <a:xfrm>
              <a:off x="4418878" y="3275878"/>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14" name="Group 13">
            <a:extLst>
              <a:ext uri="{FF2B5EF4-FFF2-40B4-BE49-F238E27FC236}">
                <a16:creationId xmlns:a16="http://schemas.microsoft.com/office/drawing/2014/main" id="{342A2322-F9F4-489E-8246-6D4D77777A22}"/>
              </a:ext>
            </a:extLst>
          </p:cNvPr>
          <p:cNvGrpSpPr/>
          <p:nvPr/>
        </p:nvGrpSpPr>
        <p:grpSpPr>
          <a:xfrm>
            <a:off x="5297177" y="3821115"/>
            <a:ext cx="337351" cy="337351"/>
            <a:chOff x="4319972" y="3176972"/>
            <a:chExt cx="504056" cy="504056"/>
          </a:xfrm>
        </p:grpSpPr>
        <p:sp>
          <p:nvSpPr>
            <p:cNvPr id="15" name="Oval 14">
              <a:extLst>
                <a:ext uri="{FF2B5EF4-FFF2-40B4-BE49-F238E27FC236}">
                  <a16:creationId xmlns:a16="http://schemas.microsoft.com/office/drawing/2014/main" id="{8B52375D-5297-45CB-BD50-8F91FE336FBB}"/>
                </a:ext>
              </a:extLst>
            </p:cNvPr>
            <p:cNvSpPr/>
            <p:nvPr/>
          </p:nvSpPr>
          <p:spPr>
            <a:xfrm>
              <a:off x="4319972" y="3176972"/>
              <a:ext cx="504056" cy="504056"/>
            </a:xfrm>
            <a:prstGeom prst="ellipse">
              <a:avLst/>
            </a:prstGeom>
            <a:solidFill>
              <a:schemeClr val="accent3">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16" name="Oval 15">
              <a:extLst>
                <a:ext uri="{FF2B5EF4-FFF2-40B4-BE49-F238E27FC236}">
                  <a16:creationId xmlns:a16="http://schemas.microsoft.com/office/drawing/2014/main" id="{697568FC-9E19-4E3C-9678-986311116C2A}"/>
                </a:ext>
              </a:extLst>
            </p:cNvPr>
            <p:cNvSpPr/>
            <p:nvPr/>
          </p:nvSpPr>
          <p:spPr>
            <a:xfrm>
              <a:off x="4418878" y="3275878"/>
              <a:ext cx="324000" cy="32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17" name="Group 16">
            <a:extLst>
              <a:ext uri="{FF2B5EF4-FFF2-40B4-BE49-F238E27FC236}">
                <a16:creationId xmlns:a16="http://schemas.microsoft.com/office/drawing/2014/main" id="{ECFD401A-4C94-4F6C-B693-07461EBA4A72}"/>
              </a:ext>
            </a:extLst>
          </p:cNvPr>
          <p:cNvGrpSpPr/>
          <p:nvPr/>
        </p:nvGrpSpPr>
        <p:grpSpPr>
          <a:xfrm>
            <a:off x="6561478" y="3821115"/>
            <a:ext cx="337351" cy="337351"/>
            <a:chOff x="4319972" y="3176972"/>
            <a:chExt cx="504056" cy="504056"/>
          </a:xfrm>
        </p:grpSpPr>
        <p:sp>
          <p:nvSpPr>
            <p:cNvPr id="18" name="Oval 17">
              <a:extLst>
                <a:ext uri="{FF2B5EF4-FFF2-40B4-BE49-F238E27FC236}">
                  <a16:creationId xmlns:a16="http://schemas.microsoft.com/office/drawing/2014/main" id="{B0F0223E-24D2-48B4-AF89-F45499BF0B43}"/>
                </a:ext>
              </a:extLst>
            </p:cNvPr>
            <p:cNvSpPr/>
            <p:nvPr/>
          </p:nvSpPr>
          <p:spPr>
            <a:xfrm>
              <a:off x="4319972" y="3176972"/>
              <a:ext cx="504056" cy="504056"/>
            </a:xfrm>
            <a:prstGeom prst="ellipse">
              <a:avLst/>
            </a:prstGeom>
            <a:solidFill>
              <a:schemeClr val="accent3">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19" name="Oval 18">
              <a:extLst>
                <a:ext uri="{FF2B5EF4-FFF2-40B4-BE49-F238E27FC236}">
                  <a16:creationId xmlns:a16="http://schemas.microsoft.com/office/drawing/2014/main" id="{97F1E1A0-062D-4DAB-9101-BA4E5185D6AF}"/>
                </a:ext>
              </a:extLst>
            </p:cNvPr>
            <p:cNvSpPr/>
            <p:nvPr/>
          </p:nvSpPr>
          <p:spPr>
            <a:xfrm>
              <a:off x="4418878" y="3275878"/>
              <a:ext cx="324000" cy="32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20" name="Group 19">
            <a:extLst>
              <a:ext uri="{FF2B5EF4-FFF2-40B4-BE49-F238E27FC236}">
                <a16:creationId xmlns:a16="http://schemas.microsoft.com/office/drawing/2014/main" id="{724D19E5-9095-409B-8AE0-3D9909F0D018}"/>
              </a:ext>
            </a:extLst>
          </p:cNvPr>
          <p:cNvGrpSpPr/>
          <p:nvPr/>
        </p:nvGrpSpPr>
        <p:grpSpPr>
          <a:xfrm>
            <a:off x="7825779" y="3821115"/>
            <a:ext cx="337351" cy="337351"/>
            <a:chOff x="4319972" y="3176972"/>
            <a:chExt cx="504056" cy="504056"/>
          </a:xfrm>
        </p:grpSpPr>
        <p:sp>
          <p:nvSpPr>
            <p:cNvPr id="21" name="Oval 20">
              <a:extLst>
                <a:ext uri="{FF2B5EF4-FFF2-40B4-BE49-F238E27FC236}">
                  <a16:creationId xmlns:a16="http://schemas.microsoft.com/office/drawing/2014/main" id="{BE5A7C68-A844-4F92-A244-F8A2E03331D1}"/>
                </a:ext>
              </a:extLst>
            </p:cNvPr>
            <p:cNvSpPr/>
            <p:nvPr/>
          </p:nvSpPr>
          <p:spPr>
            <a:xfrm>
              <a:off x="4319972" y="3176972"/>
              <a:ext cx="504056" cy="504056"/>
            </a:xfrm>
            <a:prstGeom prst="ellipse">
              <a:avLst/>
            </a:prstGeom>
            <a:solidFill>
              <a:schemeClr val="accent3">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22" name="Oval 21">
              <a:extLst>
                <a:ext uri="{FF2B5EF4-FFF2-40B4-BE49-F238E27FC236}">
                  <a16:creationId xmlns:a16="http://schemas.microsoft.com/office/drawing/2014/main" id="{7B9E4116-647A-421C-B790-FC424E733AA0}"/>
                </a:ext>
              </a:extLst>
            </p:cNvPr>
            <p:cNvSpPr/>
            <p:nvPr/>
          </p:nvSpPr>
          <p:spPr>
            <a:xfrm>
              <a:off x="4418878" y="3275878"/>
              <a:ext cx="324000" cy="32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23" name="Group 22">
            <a:extLst>
              <a:ext uri="{FF2B5EF4-FFF2-40B4-BE49-F238E27FC236}">
                <a16:creationId xmlns:a16="http://schemas.microsoft.com/office/drawing/2014/main" id="{E4F4A972-A3E5-4C2B-A837-DD9765419F46}"/>
              </a:ext>
            </a:extLst>
          </p:cNvPr>
          <p:cNvGrpSpPr/>
          <p:nvPr/>
        </p:nvGrpSpPr>
        <p:grpSpPr>
          <a:xfrm>
            <a:off x="9090080" y="3821115"/>
            <a:ext cx="337351" cy="337351"/>
            <a:chOff x="4319972" y="3176972"/>
            <a:chExt cx="504056" cy="504056"/>
          </a:xfrm>
        </p:grpSpPr>
        <p:sp>
          <p:nvSpPr>
            <p:cNvPr id="24" name="Oval 23">
              <a:extLst>
                <a:ext uri="{FF2B5EF4-FFF2-40B4-BE49-F238E27FC236}">
                  <a16:creationId xmlns:a16="http://schemas.microsoft.com/office/drawing/2014/main" id="{5334A530-FC67-48A2-9676-F8CB2A7346F5}"/>
                </a:ext>
              </a:extLst>
            </p:cNvPr>
            <p:cNvSpPr/>
            <p:nvPr/>
          </p:nvSpPr>
          <p:spPr>
            <a:xfrm>
              <a:off x="4319972" y="3176972"/>
              <a:ext cx="504056" cy="504056"/>
            </a:xfrm>
            <a:prstGeom prst="ellipse">
              <a:avLst/>
            </a:prstGeom>
            <a:solidFill>
              <a:schemeClr val="accent4">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25" name="Oval 24">
              <a:extLst>
                <a:ext uri="{FF2B5EF4-FFF2-40B4-BE49-F238E27FC236}">
                  <a16:creationId xmlns:a16="http://schemas.microsoft.com/office/drawing/2014/main" id="{9B6B62BD-C6E8-493A-9E4F-851B8970C4BD}"/>
                </a:ext>
              </a:extLst>
            </p:cNvPr>
            <p:cNvSpPr/>
            <p:nvPr/>
          </p:nvSpPr>
          <p:spPr>
            <a:xfrm>
              <a:off x="4418878" y="3275878"/>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grpSp>
        <p:nvGrpSpPr>
          <p:cNvPr id="26" name="Group 25">
            <a:extLst>
              <a:ext uri="{FF2B5EF4-FFF2-40B4-BE49-F238E27FC236}">
                <a16:creationId xmlns:a16="http://schemas.microsoft.com/office/drawing/2014/main" id="{09A1EE44-F133-4008-9893-3D0A51D018E1}"/>
              </a:ext>
            </a:extLst>
          </p:cNvPr>
          <p:cNvGrpSpPr/>
          <p:nvPr/>
        </p:nvGrpSpPr>
        <p:grpSpPr>
          <a:xfrm>
            <a:off x="10354315" y="3821115"/>
            <a:ext cx="337351" cy="337351"/>
            <a:chOff x="4319972" y="3176972"/>
            <a:chExt cx="504056" cy="504056"/>
          </a:xfrm>
        </p:grpSpPr>
        <p:sp>
          <p:nvSpPr>
            <p:cNvPr id="27" name="Oval 26">
              <a:extLst>
                <a:ext uri="{FF2B5EF4-FFF2-40B4-BE49-F238E27FC236}">
                  <a16:creationId xmlns:a16="http://schemas.microsoft.com/office/drawing/2014/main" id="{94EADE5F-90D4-4023-95B4-B2E88AB51885}"/>
                </a:ext>
              </a:extLst>
            </p:cNvPr>
            <p:cNvSpPr/>
            <p:nvPr/>
          </p:nvSpPr>
          <p:spPr>
            <a:xfrm>
              <a:off x="4319972" y="3176972"/>
              <a:ext cx="504056" cy="504056"/>
            </a:xfrm>
            <a:prstGeom prst="ellipse">
              <a:avLst/>
            </a:prstGeom>
            <a:solidFill>
              <a:schemeClr val="accent4">
                <a:alpha val="50000"/>
              </a:schemeClr>
            </a:solidFill>
            <a:ln w="12700">
              <a:gradFill>
                <a:gsLst>
                  <a:gs pos="0">
                    <a:schemeClr val="bg1">
                      <a:alpha val="80000"/>
                    </a:schemeClr>
                  </a:gs>
                  <a:gs pos="100000">
                    <a:schemeClr val="bg1">
                      <a:alpha val="30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sp>
          <p:nvSpPr>
            <p:cNvPr id="28" name="Oval 27">
              <a:extLst>
                <a:ext uri="{FF2B5EF4-FFF2-40B4-BE49-F238E27FC236}">
                  <a16:creationId xmlns:a16="http://schemas.microsoft.com/office/drawing/2014/main" id="{CCA1335B-1C98-4299-B5E1-FC8B39D81DB9}"/>
                </a:ext>
              </a:extLst>
            </p:cNvPr>
            <p:cNvSpPr/>
            <p:nvPr/>
          </p:nvSpPr>
          <p:spPr>
            <a:xfrm>
              <a:off x="4418878" y="3275878"/>
              <a:ext cx="324000" cy="3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Cambria" panose="02040503050406030204" pitchFamily="18" charset="0"/>
              </a:endParaRPr>
            </a:p>
          </p:txBody>
        </p:sp>
      </p:grpSp>
      <p:sp>
        <p:nvSpPr>
          <p:cNvPr id="29" name="TextBox 28">
            <a:extLst>
              <a:ext uri="{FF2B5EF4-FFF2-40B4-BE49-F238E27FC236}">
                <a16:creationId xmlns:a16="http://schemas.microsoft.com/office/drawing/2014/main" id="{81D993C0-8B95-45F9-BEA9-70860A37C2A0}"/>
              </a:ext>
            </a:extLst>
          </p:cNvPr>
          <p:cNvSpPr txBox="1"/>
          <p:nvPr/>
        </p:nvSpPr>
        <p:spPr>
          <a:xfrm>
            <a:off x="1078053" y="3494444"/>
            <a:ext cx="1126630" cy="369332"/>
          </a:xfrm>
          <a:prstGeom prst="rect">
            <a:avLst/>
          </a:prstGeom>
          <a:noFill/>
        </p:spPr>
        <p:txBody>
          <a:bodyPr wrap="square" rtlCol="0">
            <a:spAutoFit/>
          </a:bodyPr>
          <a:lstStyle/>
          <a:p>
            <a:pPr algn="ctr"/>
            <a:r>
              <a:rPr lang="en-GB" b="1" i="0" dirty="0">
                <a:effectLst/>
                <a:latin typeface="Cambria" panose="02040503050406030204" pitchFamily="18" charset="0"/>
              </a:rPr>
              <a:t>Products</a:t>
            </a:r>
            <a:endParaRPr lang="ko-KR" altLang="en-US" b="1" dirty="0">
              <a:solidFill>
                <a:schemeClr val="tx1">
                  <a:lumMod val="75000"/>
                  <a:lumOff val="25000"/>
                </a:schemeClr>
              </a:solidFill>
              <a:latin typeface="Cambria" panose="02040503050406030204" pitchFamily="18" charset="0"/>
              <a:cs typeface="Calibri" pitchFamily="34" charset="0"/>
            </a:endParaRPr>
          </a:p>
        </p:txBody>
      </p:sp>
      <p:sp>
        <p:nvSpPr>
          <p:cNvPr id="31" name="TextBox 30">
            <a:extLst>
              <a:ext uri="{FF2B5EF4-FFF2-40B4-BE49-F238E27FC236}">
                <a16:creationId xmlns:a16="http://schemas.microsoft.com/office/drawing/2014/main" id="{BD62F808-9284-4899-A02C-6CBD644758C0}"/>
              </a:ext>
            </a:extLst>
          </p:cNvPr>
          <p:cNvSpPr txBox="1"/>
          <p:nvPr/>
        </p:nvSpPr>
        <p:spPr>
          <a:xfrm>
            <a:off x="3821297" y="3420634"/>
            <a:ext cx="744488" cy="369332"/>
          </a:xfrm>
          <a:prstGeom prst="rect">
            <a:avLst/>
          </a:prstGeom>
          <a:noFill/>
        </p:spPr>
        <p:txBody>
          <a:bodyPr wrap="square" rtlCol="0">
            <a:spAutoFit/>
          </a:bodyPr>
          <a:lstStyle/>
          <a:p>
            <a:pPr algn="ctr"/>
            <a:r>
              <a:rPr lang="en-GB" b="1" i="0" dirty="0">
                <a:solidFill>
                  <a:srgbClr val="374151"/>
                </a:solidFill>
                <a:effectLst/>
                <a:latin typeface="Cambria" panose="02040503050406030204" pitchFamily="18" charset="0"/>
              </a:rPr>
              <a:t>Costs</a:t>
            </a:r>
            <a:endParaRPr lang="ko-KR" altLang="en-US" b="1" dirty="0">
              <a:solidFill>
                <a:schemeClr val="tx1">
                  <a:lumMod val="75000"/>
                  <a:lumOff val="25000"/>
                </a:schemeClr>
              </a:solidFill>
              <a:latin typeface="Cambria" panose="02040503050406030204" pitchFamily="18" charset="0"/>
              <a:cs typeface="Calibri" pitchFamily="34" charset="0"/>
            </a:endParaRPr>
          </a:p>
        </p:txBody>
      </p:sp>
      <p:sp>
        <p:nvSpPr>
          <p:cNvPr id="32" name="TextBox 31">
            <a:extLst>
              <a:ext uri="{FF2B5EF4-FFF2-40B4-BE49-F238E27FC236}">
                <a16:creationId xmlns:a16="http://schemas.microsoft.com/office/drawing/2014/main" id="{6E97B431-09E2-455D-883A-1CC728DF61B0}"/>
              </a:ext>
            </a:extLst>
          </p:cNvPr>
          <p:cNvSpPr txBox="1"/>
          <p:nvPr/>
        </p:nvSpPr>
        <p:spPr>
          <a:xfrm>
            <a:off x="4695150" y="4215737"/>
            <a:ext cx="1541403" cy="369332"/>
          </a:xfrm>
          <a:prstGeom prst="rect">
            <a:avLst/>
          </a:prstGeom>
          <a:noFill/>
        </p:spPr>
        <p:txBody>
          <a:bodyPr wrap="square" rtlCol="0">
            <a:spAutoFit/>
          </a:bodyPr>
          <a:lstStyle/>
          <a:p>
            <a:pPr algn="ctr"/>
            <a:r>
              <a:rPr lang="en-GB" b="1" i="0" dirty="0">
                <a:solidFill>
                  <a:srgbClr val="374151"/>
                </a:solidFill>
                <a:effectLst/>
                <a:latin typeface="Cambria" panose="02040503050406030204" pitchFamily="18" charset="0"/>
              </a:rPr>
              <a:t>Profitability</a:t>
            </a:r>
            <a:endParaRPr lang="ko-KR" altLang="en-US" b="1" dirty="0">
              <a:solidFill>
                <a:schemeClr val="tx1">
                  <a:lumMod val="75000"/>
                  <a:lumOff val="25000"/>
                </a:schemeClr>
              </a:solidFill>
              <a:latin typeface="Cambria" panose="02040503050406030204" pitchFamily="18" charset="0"/>
              <a:cs typeface="Calibri" pitchFamily="34" charset="0"/>
            </a:endParaRPr>
          </a:p>
        </p:txBody>
      </p:sp>
      <p:sp>
        <p:nvSpPr>
          <p:cNvPr id="33" name="TextBox 32">
            <a:extLst>
              <a:ext uri="{FF2B5EF4-FFF2-40B4-BE49-F238E27FC236}">
                <a16:creationId xmlns:a16="http://schemas.microsoft.com/office/drawing/2014/main" id="{A269A127-16E2-4B58-99A0-936EFD399085}"/>
              </a:ext>
            </a:extLst>
          </p:cNvPr>
          <p:cNvSpPr txBox="1"/>
          <p:nvPr/>
        </p:nvSpPr>
        <p:spPr>
          <a:xfrm>
            <a:off x="6572389" y="3419442"/>
            <a:ext cx="1709125" cy="369332"/>
          </a:xfrm>
          <a:prstGeom prst="rect">
            <a:avLst/>
          </a:prstGeom>
          <a:noFill/>
        </p:spPr>
        <p:txBody>
          <a:bodyPr wrap="square" rtlCol="0">
            <a:spAutoFit/>
          </a:bodyPr>
          <a:lstStyle/>
          <a:p>
            <a:pPr algn="ctr"/>
            <a:r>
              <a:rPr lang="en-GB" b="1" i="0" dirty="0">
                <a:solidFill>
                  <a:srgbClr val="374151"/>
                </a:solidFill>
                <a:effectLst/>
                <a:latin typeface="Cambria" panose="02040503050406030204" pitchFamily="18" charset="0"/>
              </a:rPr>
              <a:t>Performance</a:t>
            </a:r>
            <a:endParaRPr lang="ko-KR" altLang="en-US" b="1" dirty="0">
              <a:solidFill>
                <a:schemeClr val="tx1">
                  <a:lumMod val="75000"/>
                  <a:lumOff val="25000"/>
                </a:schemeClr>
              </a:solidFill>
              <a:latin typeface="Cambria" panose="02040503050406030204" pitchFamily="18" charset="0"/>
              <a:cs typeface="Calibri" pitchFamily="34" charset="0"/>
            </a:endParaRPr>
          </a:p>
        </p:txBody>
      </p:sp>
      <p:sp>
        <p:nvSpPr>
          <p:cNvPr id="34" name="TextBox 33">
            <a:extLst>
              <a:ext uri="{FF2B5EF4-FFF2-40B4-BE49-F238E27FC236}">
                <a16:creationId xmlns:a16="http://schemas.microsoft.com/office/drawing/2014/main" id="{22FDAF15-0AD3-438E-81B1-80B8E9A6C056}"/>
              </a:ext>
            </a:extLst>
          </p:cNvPr>
          <p:cNvSpPr txBox="1"/>
          <p:nvPr/>
        </p:nvSpPr>
        <p:spPr>
          <a:xfrm>
            <a:off x="7528664" y="4249979"/>
            <a:ext cx="1089350" cy="369332"/>
          </a:xfrm>
          <a:prstGeom prst="rect">
            <a:avLst/>
          </a:prstGeom>
          <a:noFill/>
        </p:spPr>
        <p:txBody>
          <a:bodyPr wrap="square" rtlCol="0">
            <a:spAutoFit/>
          </a:bodyPr>
          <a:lstStyle/>
          <a:p>
            <a:pPr algn="ctr"/>
            <a:r>
              <a:rPr lang="en-GB" b="1" i="0" dirty="0">
                <a:solidFill>
                  <a:srgbClr val="374151"/>
                </a:solidFill>
                <a:effectLst/>
                <a:latin typeface="Cambria" panose="02040503050406030204" pitchFamily="18" charset="0"/>
              </a:rPr>
              <a:t>Quality</a:t>
            </a:r>
            <a:endParaRPr lang="ko-KR" altLang="en-US" b="1" dirty="0">
              <a:solidFill>
                <a:schemeClr val="tx1">
                  <a:lumMod val="75000"/>
                  <a:lumOff val="25000"/>
                </a:schemeClr>
              </a:solidFill>
              <a:latin typeface="Cambria" panose="02040503050406030204" pitchFamily="18" charset="0"/>
              <a:cs typeface="Calibri" pitchFamily="34" charset="0"/>
            </a:endParaRPr>
          </a:p>
        </p:txBody>
      </p:sp>
      <p:sp>
        <p:nvSpPr>
          <p:cNvPr id="35" name="TextBox 34">
            <a:extLst>
              <a:ext uri="{FF2B5EF4-FFF2-40B4-BE49-F238E27FC236}">
                <a16:creationId xmlns:a16="http://schemas.microsoft.com/office/drawing/2014/main" id="{C4017D71-7F6D-4F5D-AF0D-1BE873DB29F7}"/>
              </a:ext>
            </a:extLst>
          </p:cNvPr>
          <p:cNvSpPr txBox="1"/>
          <p:nvPr/>
        </p:nvSpPr>
        <p:spPr>
          <a:xfrm>
            <a:off x="9338033" y="1869870"/>
            <a:ext cx="2558693" cy="1754326"/>
          </a:xfrm>
          <a:prstGeom prst="rect">
            <a:avLst/>
          </a:prstGeom>
          <a:noFill/>
        </p:spPr>
        <p:txBody>
          <a:bodyPr wrap="square" rtlCol="0">
            <a:spAutoFit/>
          </a:bodyPr>
          <a:lstStyle/>
          <a:p>
            <a:pPr algn="ctr"/>
            <a:r>
              <a:rPr lang="en-GB" b="0" i="0" dirty="0">
                <a:solidFill>
                  <a:srgbClr val="374151"/>
                </a:solidFill>
                <a:effectLst/>
                <a:latin typeface="Cambria" panose="02040503050406030204" pitchFamily="18" charset="0"/>
              </a:rPr>
              <a:t>The skills, experience, and expertise of employees, and the level of employee engagement and motivation</a:t>
            </a:r>
            <a:endParaRPr lang="ko-KR" altLang="en-US" b="1" dirty="0">
              <a:solidFill>
                <a:schemeClr val="tx1">
                  <a:lumMod val="75000"/>
                  <a:lumOff val="25000"/>
                </a:schemeClr>
              </a:solidFill>
              <a:latin typeface="Cambria" panose="02040503050406030204" pitchFamily="18" charset="0"/>
              <a:cs typeface="Calibri" pitchFamily="34" charset="0"/>
            </a:endParaRPr>
          </a:p>
        </p:txBody>
      </p:sp>
      <p:sp>
        <p:nvSpPr>
          <p:cNvPr id="63" name="TextBox 62">
            <a:extLst>
              <a:ext uri="{FF2B5EF4-FFF2-40B4-BE49-F238E27FC236}">
                <a16:creationId xmlns:a16="http://schemas.microsoft.com/office/drawing/2014/main" id="{08E8B3C2-82BC-FF4B-BA9B-B1A3AEC9B84E}"/>
              </a:ext>
            </a:extLst>
          </p:cNvPr>
          <p:cNvSpPr txBox="1"/>
          <p:nvPr/>
        </p:nvSpPr>
        <p:spPr>
          <a:xfrm>
            <a:off x="568814" y="1826356"/>
            <a:ext cx="3008500" cy="1754326"/>
          </a:xfrm>
          <a:prstGeom prst="rect">
            <a:avLst/>
          </a:prstGeom>
          <a:noFill/>
        </p:spPr>
        <p:txBody>
          <a:bodyPr wrap="square">
            <a:spAutoFit/>
          </a:bodyPr>
          <a:lstStyle/>
          <a:p>
            <a:r>
              <a:rPr lang="en-GB" b="0" i="0" dirty="0">
                <a:solidFill>
                  <a:srgbClr val="374151"/>
                </a:solidFill>
                <a:effectLst/>
                <a:latin typeface="Cambria" panose="02040503050406030204" pitchFamily="18" charset="0"/>
              </a:rPr>
              <a:t>The range and quality of products offered, the level of innovation and differentiation, and the extent to which products meet customer needs.</a:t>
            </a:r>
            <a:endParaRPr lang="en-PK" dirty="0">
              <a:latin typeface="Cambria" panose="02040503050406030204" pitchFamily="18" charset="0"/>
            </a:endParaRPr>
          </a:p>
        </p:txBody>
      </p:sp>
      <p:sp>
        <p:nvSpPr>
          <p:cNvPr id="37" name="TextBox 36">
            <a:extLst>
              <a:ext uri="{FF2B5EF4-FFF2-40B4-BE49-F238E27FC236}">
                <a16:creationId xmlns:a16="http://schemas.microsoft.com/office/drawing/2014/main" id="{D54D52F4-DB2F-9D47-A593-BB809EDB62F3}"/>
              </a:ext>
            </a:extLst>
          </p:cNvPr>
          <p:cNvSpPr txBox="1"/>
          <p:nvPr/>
        </p:nvSpPr>
        <p:spPr>
          <a:xfrm>
            <a:off x="2495462" y="4190152"/>
            <a:ext cx="944489" cy="369332"/>
          </a:xfrm>
          <a:prstGeom prst="rect">
            <a:avLst/>
          </a:prstGeom>
          <a:noFill/>
        </p:spPr>
        <p:txBody>
          <a:bodyPr wrap="none" rtlCol="0">
            <a:spAutoFit/>
          </a:bodyPr>
          <a:lstStyle/>
          <a:p>
            <a:r>
              <a:rPr lang="en-GB" b="1" i="0" dirty="0">
                <a:effectLst/>
                <a:latin typeface="Cambria" panose="02040503050406030204" pitchFamily="18" charset="0"/>
              </a:rPr>
              <a:t>Pricing</a:t>
            </a:r>
            <a:endParaRPr lang="en-PK" b="1" dirty="0">
              <a:latin typeface="Cambria" panose="02040503050406030204" pitchFamily="18" charset="0"/>
            </a:endParaRPr>
          </a:p>
        </p:txBody>
      </p:sp>
      <p:sp>
        <p:nvSpPr>
          <p:cNvPr id="64" name="TextBox 63">
            <a:extLst>
              <a:ext uri="{FF2B5EF4-FFF2-40B4-BE49-F238E27FC236}">
                <a16:creationId xmlns:a16="http://schemas.microsoft.com/office/drawing/2014/main" id="{DF5AC81E-AB56-6340-BA54-50D60BA3C526}"/>
              </a:ext>
            </a:extLst>
          </p:cNvPr>
          <p:cNvSpPr txBox="1"/>
          <p:nvPr/>
        </p:nvSpPr>
        <p:spPr>
          <a:xfrm>
            <a:off x="1588643" y="4576907"/>
            <a:ext cx="3074695" cy="1754326"/>
          </a:xfrm>
          <a:prstGeom prst="rect">
            <a:avLst/>
          </a:prstGeom>
          <a:noFill/>
        </p:spPr>
        <p:txBody>
          <a:bodyPr wrap="square">
            <a:spAutoFit/>
          </a:bodyPr>
          <a:lstStyle/>
          <a:p>
            <a:r>
              <a:rPr lang="en-GB" b="0" i="0" dirty="0">
                <a:effectLst/>
                <a:latin typeface="Cambria" panose="02040503050406030204" pitchFamily="18" charset="0"/>
              </a:rPr>
              <a:t>The pricing strategy used, the competitiveness of prices compared to competitors, and the level of profit margins associated with different price points</a:t>
            </a:r>
            <a:endParaRPr lang="en-PK" dirty="0">
              <a:latin typeface="Cambria" panose="02040503050406030204" pitchFamily="18" charset="0"/>
            </a:endParaRPr>
          </a:p>
        </p:txBody>
      </p:sp>
      <p:sp>
        <p:nvSpPr>
          <p:cNvPr id="66" name="TextBox 65">
            <a:extLst>
              <a:ext uri="{FF2B5EF4-FFF2-40B4-BE49-F238E27FC236}">
                <a16:creationId xmlns:a16="http://schemas.microsoft.com/office/drawing/2014/main" id="{874FA6BF-068C-BF4E-A536-895123BD3F65}"/>
              </a:ext>
            </a:extLst>
          </p:cNvPr>
          <p:cNvSpPr txBox="1"/>
          <p:nvPr/>
        </p:nvSpPr>
        <p:spPr>
          <a:xfrm>
            <a:off x="3520099" y="1853512"/>
            <a:ext cx="2930284" cy="1754326"/>
          </a:xfrm>
          <a:prstGeom prst="rect">
            <a:avLst/>
          </a:prstGeom>
          <a:noFill/>
        </p:spPr>
        <p:txBody>
          <a:bodyPr wrap="square">
            <a:spAutoFit/>
          </a:bodyPr>
          <a:lstStyle/>
          <a:p>
            <a:r>
              <a:rPr lang="en-GB" b="0" i="0" dirty="0">
                <a:solidFill>
                  <a:srgbClr val="374151"/>
                </a:solidFill>
                <a:effectLst/>
                <a:latin typeface="Cambria" panose="02040503050406030204" pitchFamily="18" charset="0"/>
              </a:rPr>
              <a:t>The level of costs associated with production, marketing, and distribution, and the extent to which these costs can be managed and minimized</a:t>
            </a:r>
            <a:endParaRPr lang="en-PK" dirty="0">
              <a:latin typeface="Cambria" panose="02040503050406030204" pitchFamily="18" charset="0"/>
            </a:endParaRPr>
          </a:p>
        </p:txBody>
      </p:sp>
      <p:sp>
        <p:nvSpPr>
          <p:cNvPr id="68" name="TextBox 67">
            <a:extLst>
              <a:ext uri="{FF2B5EF4-FFF2-40B4-BE49-F238E27FC236}">
                <a16:creationId xmlns:a16="http://schemas.microsoft.com/office/drawing/2014/main" id="{33460E13-96F1-6246-B58C-69C756CB519C}"/>
              </a:ext>
            </a:extLst>
          </p:cNvPr>
          <p:cNvSpPr txBox="1"/>
          <p:nvPr/>
        </p:nvSpPr>
        <p:spPr>
          <a:xfrm>
            <a:off x="4695150" y="4587855"/>
            <a:ext cx="2298124" cy="1754326"/>
          </a:xfrm>
          <a:prstGeom prst="rect">
            <a:avLst/>
          </a:prstGeom>
          <a:noFill/>
        </p:spPr>
        <p:txBody>
          <a:bodyPr wrap="square">
            <a:spAutoFit/>
          </a:bodyPr>
          <a:lstStyle/>
          <a:p>
            <a:r>
              <a:rPr lang="en-GB" b="0" i="0" dirty="0">
                <a:solidFill>
                  <a:srgbClr val="374151"/>
                </a:solidFill>
                <a:effectLst/>
                <a:latin typeface="Cambria" panose="02040503050406030204" pitchFamily="18" charset="0"/>
              </a:rPr>
              <a:t>The overall profitability of the business, including the level of revenue, expenses, and profits generated over time</a:t>
            </a:r>
            <a:endParaRPr lang="en-PK" dirty="0">
              <a:latin typeface="Cambria" panose="02040503050406030204" pitchFamily="18" charset="0"/>
            </a:endParaRPr>
          </a:p>
        </p:txBody>
      </p:sp>
      <p:sp>
        <p:nvSpPr>
          <p:cNvPr id="70" name="TextBox 69">
            <a:extLst>
              <a:ext uri="{FF2B5EF4-FFF2-40B4-BE49-F238E27FC236}">
                <a16:creationId xmlns:a16="http://schemas.microsoft.com/office/drawing/2014/main" id="{931E6510-24C4-BE4D-9194-35FEBFAC4B4B}"/>
              </a:ext>
            </a:extLst>
          </p:cNvPr>
          <p:cNvSpPr txBox="1"/>
          <p:nvPr/>
        </p:nvSpPr>
        <p:spPr>
          <a:xfrm>
            <a:off x="6584300" y="1805642"/>
            <a:ext cx="2839125" cy="2308324"/>
          </a:xfrm>
          <a:prstGeom prst="rect">
            <a:avLst/>
          </a:prstGeom>
          <a:noFill/>
        </p:spPr>
        <p:txBody>
          <a:bodyPr wrap="square">
            <a:spAutoFit/>
          </a:bodyPr>
          <a:lstStyle/>
          <a:p>
            <a:pPr algn="l"/>
            <a:r>
              <a:rPr lang="en-GB" b="0" i="0" dirty="0">
                <a:solidFill>
                  <a:srgbClr val="374151"/>
                </a:solidFill>
                <a:effectLst/>
                <a:latin typeface="Cambria" panose="02040503050406030204" pitchFamily="18" charset="0"/>
              </a:rPr>
              <a:t>The performance of the business in relation to key performance indicators (KPIs) such as sales growth, market share, and customer satisfaction.</a:t>
            </a:r>
          </a:p>
          <a:p>
            <a:br>
              <a:rPr lang="en-GB" dirty="0">
                <a:latin typeface="Cambria" panose="02040503050406030204" pitchFamily="18" charset="0"/>
              </a:rPr>
            </a:br>
            <a:endParaRPr lang="en-PK" dirty="0">
              <a:latin typeface="Cambria" panose="02040503050406030204" pitchFamily="18" charset="0"/>
            </a:endParaRPr>
          </a:p>
        </p:txBody>
      </p:sp>
      <p:sp>
        <p:nvSpPr>
          <p:cNvPr id="72" name="TextBox 71">
            <a:extLst>
              <a:ext uri="{FF2B5EF4-FFF2-40B4-BE49-F238E27FC236}">
                <a16:creationId xmlns:a16="http://schemas.microsoft.com/office/drawing/2014/main" id="{30694C6E-5D19-1043-B09B-7B156115CC32}"/>
              </a:ext>
            </a:extLst>
          </p:cNvPr>
          <p:cNvSpPr txBox="1"/>
          <p:nvPr/>
        </p:nvSpPr>
        <p:spPr>
          <a:xfrm>
            <a:off x="7260508" y="4592481"/>
            <a:ext cx="2370436" cy="2031325"/>
          </a:xfrm>
          <a:prstGeom prst="rect">
            <a:avLst/>
          </a:prstGeom>
          <a:noFill/>
        </p:spPr>
        <p:txBody>
          <a:bodyPr wrap="square">
            <a:spAutoFit/>
          </a:bodyPr>
          <a:lstStyle/>
          <a:p>
            <a:r>
              <a:rPr lang="en-GB" b="0" i="0" dirty="0">
                <a:solidFill>
                  <a:srgbClr val="374151"/>
                </a:solidFill>
                <a:effectLst/>
                <a:latin typeface="Cambria" panose="02040503050406030204" pitchFamily="18" charset="0"/>
              </a:rPr>
              <a:t>The level of quality associated with products or services, and the extent to which quality is a key differentiator in the market.</a:t>
            </a:r>
            <a:endParaRPr lang="en-PK" dirty="0">
              <a:latin typeface="Cambria" panose="02040503050406030204" pitchFamily="18" charset="0"/>
            </a:endParaRPr>
          </a:p>
        </p:txBody>
      </p:sp>
      <p:sp>
        <p:nvSpPr>
          <p:cNvPr id="73" name="TextBox 72">
            <a:extLst>
              <a:ext uri="{FF2B5EF4-FFF2-40B4-BE49-F238E27FC236}">
                <a16:creationId xmlns:a16="http://schemas.microsoft.com/office/drawing/2014/main" id="{88A1199A-D99D-1844-BDA5-87A29D234178}"/>
              </a:ext>
            </a:extLst>
          </p:cNvPr>
          <p:cNvSpPr txBox="1"/>
          <p:nvPr/>
        </p:nvSpPr>
        <p:spPr>
          <a:xfrm>
            <a:off x="10067596" y="3484881"/>
            <a:ext cx="903452" cy="369332"/>
          </a:xfrm>
          <a:prstGeom prst="rect">
            <a:avLst/>
          </a:prstGeom>
          <a:noFill/>
        </p:spPr>
        <p:txBody>
          <a:bodyPr wrap="none" rtlCol="0">
            <a:spAutoFit/>
          </a:bodyPr>
          <a:lstStyle/>
          <a:p>
            <a:r>
              <a:rPr lang="en-GB" b="1" i="0" dirty="0">
                <a:solidFill>
                  <a:srgbClr val="374151"/>
                </a:solidFill>
                <a:effectLst/>
                <a:latin typeface="Cambria" panose="02040503050406030204" pitchFamily="18" charset="0"/>
              </a:rPr>
              <a:t>People</a:t>
            </a:r>
            <a:endParaRPr lang="en-PK" b="1" dirty="0">
              <a:latin typeface="Cambria" panose="02040503050406030204" pitchFamily="18" charset="0"/>
            </a:endParaRPr>
          </a:p>
        </p:txBody>
      </p:sp>
      <p:sp>
        <p:nvSpPr>
          <p:cNvPr id="75" name="TextBox 74">
            <a:extLst>
              <a:ext uri="{FF2B5EF4-FFF2-40B4-BE49-F238E27FC236}">
                <a16:creationId xmlns:a16="http://schemas.microsoft.com/office/drawing/2014/main" id="{66B3D573-7185-6442-BD5A-9F29DED5DC34}"/>
              </a:ext>
            </a:extLst>
          </p:cNvPr>
          <p:cNvSpPr txBox="1"/>
          <p:nvPr/>
        </p:nvSpPr>
        <p:spPr>
          <a:xfrm>
            <a:off x="9730494" y="4593193"/>
            <a:ext cx="1922343" cy="1200329"/>
          </a:xfrm>
          <a:prstGeom prst="rect">
            <a:avLst/>
          </a:prstGeom>
          <a:noFill/>
        </p:spPr>
        <p:txBody>
          <a:bodyPr wrap="square">
            <a:spAutoFit/>
          </a:bodyPr>
          <a:lstStyle/>
          <a:p>
            <a:r>
              <a:rPr lang="en-GB" b="0" i="0" dirty="0">
                <a:solidFill>
                  <a:srgbClr val="374151"/>
                </a:solidFill>
                <a:effectLst/>
                <a:latin typeface="Cambria" panose="02040503050406030204" pitchFamily="18" charset="0"/>
              </a:rPr>
              <a:t>The ability of the business to adapt to changing market </a:t>
            </a:r>
            <a:endParaRPr lang="en-PK" dirty="0">
              <a:latin typeface="Cambria" panose="02040503050406030204" pitchFamily="18" charset="0"/>
            </a:endParaRPr>
          </a:p>
        </p:txBody>
      </p:sp>
      <p:sp>
        <p:nvSpPr>
          <p:cNvPr id="76" name="TextBox 75">
            <a:extLst>
              <a:ext uri="{FF2B5EF4-FFF2-40B4-BE49-F238E27FC236}">
                <a16:creationId xmlns:a16="http://schemas.microsoft.com/office/drawing/2014/main" id="{DA896DD6-39D2-0B47-B472-FE208A152D84}"/>
              </a:ext>
            </a:extLst>
          </p:cNvPr>
          <p:cNvSpPr txBox="1"/>
          <p:nvPr/>
        </p:nvSpPr>
        <p:spPr>
          <a:xfrm>
            <a:off x="9888463" y="4286342"/>
            <a:ext cx="1497782" cy="369332"/>
          </a:xfrm>
          <a:prstGeom prst="rect">
            <a:avLst/>
          </a:prstGeom>
          <a:noFill/>
        </p:spPr>
        <p:txBody>
          <a:bodyPr wrap="none" rtlCol="0">
            <a:spAutoFit/>
          </a:bodyPr>
          <a:lstStyle/>
          <a:p>
            <a:r>
              <a:rPr lang="en-GB" b="1" i="0" dirty="0">
                <a:solidFill>
                  <a:srgbClr val="374151"/>
                </a:solidFill>
                <a:effectLst/>
                <a:latin typeface="Cambria" panose="02040503050406030204" pitchFamily="18" charset="0"/>
              </a:rPr>
              <a:t>Adaptability</a:t>
            </a:r>
            <a:endParaRPr lang="en-PK" b="1" dirty="0">
              <a:latin typeface="Cambria" panose="02040503050406030204" pitchFamily="18" charset="0"/>
            </a:endParaRPr>
          </a:p>
        </p:txBody>
      </p:sp>
    </p:spTree>
    <p:extLst>
      <p:ext uri="{BB962C8B-B14F-4D97-AF65-F5344CB8AC3E}">
        <p14:creationId xmlns:p14="http://schemas.microsoft.com/office/powerpoint/2010/main" val="545688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257035A1-303D-444D-A430-1590AEFBAD59}"/>
              </a:ext>
            </a:extLst>
          </p:cNvPr>
          <p:cNvSpPr/>
          <p:nvPr/>
        </p:nvSpPr>
        <p:spPr>
          <a:xfrm rot="18900000">
            <a:off x="5679272" y="1820121"/>
            <a:ext cx="779420" cy="3903391"/>
          </a:xfrm>
          <a:prstGeom prst="roundRect">
            <a:avLst>
              <a:gd name="adj" fmla="val 50000"/>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65AF1624-0402-48CA-89B9-DA9210BDCBC0}"/>
              </a:ext>
            </a:extLst>
          </p:cNvPr>
          <p:cNvSpPr/>
          <p:nvPr/>
        </p:nvSpPr>
        <p:spPr>
          <a:xfrm rot="5400000">
            <a:off x="5679272" y="1820121"/>
            <a:ext cx="779420" cy="3903391"/>
          </a:xfrm>
          <a:prstGeom prst="roundRect">
            <a:avLst>
              <a:gd name="adj" fmla="val 50000"/>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9E9621E1-7DF4-4DB6-AB8A-121F8284313E}"/>
              </a:ext>
            </a:extLst>
          </p:cNvPr>
          <p:cNvSpPr/>
          <p:nvPr/>
        </p:nvSpPr>
        <p:spPr>
          <a:xfrm rot="2700000">
            <a:off x="5679272" y="1820121"/>
            <a:ext cx="779420" cy="3903391"/>
          </a:xfrm>
          <a:prstGeom prst="roundRect">
            <a:avLst>
              <a:gd name="adj" fmla="val 50000"/>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normAutofit fontScale="92500" lnSpcReduction="10000"/>
          </a:bodyPr>
          <a:lstStyle/>
          <a:p>
            <a:r>
              <a:rPr lang="en-GB" dirty="0">
                <a:solidFill>
                  <a:srgbClr val="343541"/>
                </a:solidFill>
                <a:latin typeface="Söhne"/>
              </a:rPr>
              <a:t>E</a:t>
            </a:r>
            <a:r>
              <a:rPr lang="en-GB" b="0" i="0" dirty="0">
                <a:solidFill>
                  <a:srgbClr val="343541"/>
                </a:solidFill>
                <a:effectLst/>
                <a:latin typeface="Söhne"/>
              </a:rPr>
              <a:t>xternal factors</a:t>
            </a:r>
            <a:endParaRPr lang="en-US" dirty="0"/>
          </a:p>
        </p:txBody>
      </p:sp>
      <p:sp>
        <p:nvSpPr>
          <p:cNvPr id="26" name="Oval 25">
            <a:extLst>
              <a:ext uri="{FF2B5EF4-FFF2-40B4-BE49-F238E27FC236}">
                <a16:creationId xmlns:a16="http://schemas.microsoft.com/office/drawing/2014/main" id="{7241C471-0C79-4355-A0C5-DADAE941B6DA}"/>
              </a:ext>
            </a:extLst>
          </p:cNvPr>
          <p:cNvSpPr/>
          <p:nvPr/>
        </p:nvSpPr>
        <p:spPr>
          <a:xfrm rot="18900000" flipH="1">
            <a:off x="4626962" y="4541714"/>
            <a:ext cx="683630" cy="6836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Oval 23">
            <a:extLst>
              <a:ext uri="{FF2B5EF4-FFF2-40B4-BE49-F238E27FC236}">
                <a16:creationId xmlns:a16="http://schemas.microsoft.com/office/drawing/2014/main" id="{548F952B-41CE-4438-968F-6F8DA34B4BD5}"/>
              </a:ext>
            </a:extLst>
          </p:cNvPr>
          <p:cNvSpPr/>
          <p:nvPr/>
        </p:nvSpPr>
        <p:spPr>
          <a:xfrm rot="2700000" flipH="1">
            <a:off x="4625653" y="2326412"/>
            <a:ext cx="683629" cy="6836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Oval 21">
            <a:extLst>
              <a:ext uri="{FF2B5EF4-FFF2-40B4-BE49-F238E27FC236}">
                <a16:creationId xmlns:a16="http://schemas.microsoft.com/office/drawing/2014/main" id="{79D68362-47BE-430D-86C1-B1F2C74585D9}"/>
              </a:ext>
            </a:extLst>
          </p:cNvPr>
          <p:cNvSpPr/>
          <p:nvPr/>
        </p:nvSpPr>
        <p:spPr>
          <a:xfrm flipH="1">
            <a:off x="4157850" y="3423835"/>
            <a:ext cx="683629" cy="6836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id="{9F4714DB-3810-4609-BF3D-07A8B9F8695D}"/>
              </a:ext>
            </a:extLst>
          </p:cNvPr>
          <p:cNvSpPr/>
          <p:nvPr/>
        </p:nvSpPr>
        <p:spPr>
          <a:xfrm rot="2700000">
            <a:off x="6833739" y="4532189"/>
            <a:ext cx="683630" cy="683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id="{7A1D6A04-2FED-4DB1-BF91-860173D932E1}"/>
              </a:ext>
            </a:extLst>
          </p:cNvPr>
          <p:cNvSpPr/>
          <p:nvPr/>
        </p:nvSpPr>
        <p:spPr>
          <a:xfrm rot="18900000">
            <a:off x="6833740" y="2316887"/>
            <a:ext cx="683629" cy="6836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12">
            <a:extLst>
              <a:ext uri="{FF2B5EF4-FFF2-40B4-BE49-F238E27FC236}">
                <a16:creationId xmlns:a16="http://schemas.microsoft.com/office/drawing/2014/main" id="{3D40C136-1A3B-46AE-B349-DC57BCA97596}"/>
              </a:ext>
            </a:extLst>
          </p:cNvPr>
          <p:cNvSpPr/>
          <p:nvPr/>
        </p:nvSpPr>
        <p:spPr>
          <a:xfrm>
            <a:off x="7286960" y="3423835"/>
            <a:ext cx="683629" cy="6836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6" name="Group 5">
            <a:extLst>
              <a:ext uri="{FF2B5EF4-FFF2-40B4-BE49-F238E27FC236}">
                <a16:creationId xmlns:a16="http://schemas.microsoft.com/office/drawing/2014/main" id="{0BD7213B-6C24-4462-A9E0-3E39CFCA32CD}"/>
              </a:ext>
            </a:extLst>
          </p:cNvPr>
          <p:cNvGrpSpPr/>
          <p:nvPr/>
        </p:nvGrpSpPr>
        <p:grpSpPr>
          <a:xfrm>
            <a:off x="5345392" y="3048226"/>
            <a:ext cx="1447181" cy="1447181"/>
            <a:chOff x="3957502" y="2814502"/>
            <a:chExt cx="1228997" cy="1228997"/>
          </a:xfrm>
        </p:grpSpPr>
        <p:sp>
          <p:nvSpPr>
            <p:cNvPr id="7" name="Oval 6">
              <a:extLst>
                <a:ext uri="{FF2B5EF4-FFF2-40B4-BE49-F238E27FC236}">
                  <a16:creationId xmlns:a16="http://schemas.microsoft.com/office/drawing/2014/main" id="{318B0ADB-C6EC-4884-89D6-691928D1FBA8}"/>
                </a:ext>
              </a:extLst>
            </p:cNvPr>
            <p:cNvSpPr/>
            <p:nvPr/>
          </p:nvSpPr>
          <p:spPr>
            <a:xfrm>
              <a:off x="3957502" y="2814502"/>
              <a:ext cx="1228997" cy="1228997"/>
            </a:xfrm>
            <a:prstGeom prst="ellipse">
              <a:avLst/>
            </a:prstGeom>
            <a:solidFill>
              <a:schemeClr val="accent4">
                <a:lumMod val="40000"/>
                <a:lumOff val="6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sp>
          <p:nvSpPr>
            <p:cNvPr id="8" name="Oval 7">
              <a:extLst>
                <a:ext uri="{FF2B5EF4-FFF2-40B4-BE49-F238E27FC236}">
                  <a16:creationId xmlns:a16="http://schemas.microsoft.com/office/drawing/2014/main" id="{1ADC2B2E-2F31-42B2-AEA1-9AE861FB76E3}"/>
                </a:ext>
              </a:extLst>
            </p:cNvPr>
            <p:cNvSpPr/>
            <p:nvPr/>
          </p:nvSpPr>
          <p:spPr>
            <a:xfrm>
              <a:off x="4097726" y="2954727"/>
              <a:ext cx="948548" cy="948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45" name="Parallelogram 30">
            <a:extLst>
              <a:ext uri="{FF2B5EF4-FFF2-40B4-BE49-F238E27FC236}">
                <a16:creationId xmlns:a16="http://schemas.microsoft.com/office/drawing/2014/main" id="{E9B84503-1555-4F8D-BDAC-48BC9882F55D}"/>
              </a:ext>
            </a:extLst>
          </p:cNvPr>
          <p:cNvSpPr/>
          <p:nvPr/>
        </p:nvSpPr>
        <p:spPr>
          <a:xfrm flipH="1">
            <a:off x="7488783" y="3589373"/>
            <a:ext cx="351685" cy="352555"/>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6" name="Donut 8">
            <a:extLst>
              <a:ext uri="{FF2B5EF4-FFF2-40B4-BE49-F238E27FC236}">
                <a16:creationId xmlns:a16="http://schemas.microsoft.com/office/drawing/2014/main" id="{8C362B51-6C4C-4252-896C-B2405534E560}"/>
              </a:ext>
            </a:extLst>
          </p:cNvPr>
          <p:cNvSpPr/>
          <p:nvPr/>
        </p:nvSpPr>
        <p:spPr>
          <a:xfrm>
            <a:off x="4812559" y="4679479"/>
            <a:ext cx="341413" cy="408098"/>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7" name="Teardrop 6">
            <a:extLst>
              <a:ext uri="{FF2B5EF4-FFF2-40B4-BE49-F238E27FC236}">
                <a16:creationId xmlns:a16="http://schemas.microsoft.com/office/drawing/2014/main" id="{7E3B3319-B86F-4D05-8E05-AD96EF1469B2}"/>
              </a:ext>
            </a:extLst>
          </p:cNvPr>
          <p:cNvSpPr/>
          <p:nvPr/>
        </p:nvSpPr>
        <p:spPr>
          <a:xfrm rot="8100000">
            <a:off x="7028982" y="4727431"/>
            <a:ext cx="293144" cy="293145"/>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8" name="Donut 24">
            <a:extLst>
              <a:ext uri="{FF2B5EF4-FFF2-40B4-BE49-F238E27FC236}">
                <a16:creationId xmlns:a16="http://schemas.microsoft.com/office/drawing/2014/main" id="{BF764490-1C7E-4875-9384-7F5778836887}"/>
              </a:ext>
            </a:extLst>
          </p:cNvPr>
          <p:cNvSpPr/>
          <p:nvPr/>
        </p:nvSpPr>
        <p:spPr>
          <a:xfrm>
            <a:off x="6977946" y="2459485"/>
            <a:ext cx="395217" cy="398434"/>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9" name="Block Arc 25">
            <a:extLst>
              <a:ext uri="{FF2B5EF4-FFF2-40B4-BE49-F238E27FC236}">
                <a16:creationId xmlns:a16="http://schemas.microsoft.com/office/drawing/2014/main" id="{5F043630-A405-43D7-8EEF-92F150510DF4}"/>
              </a:ext>
            </a:extLst>
          </p:cNvPr>
          <p:cNvSpPr>
            <a:spLocks noChangeAspect="1"/>
          </p:cNvSpPr>
          <p:nvPr/>
        </p:nvSpPr>
        <p:spPr>
          <a:xfrm>
            <a:off x="4832642" y="2463239"/>
            <a:ext cx="283779" cy="409976"/>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50" name="자유형 151">
            <a:extLst>
              <a:ext uri="{FF2B5EF4-FFF2-40B4-BE49-F238E27FC236}">
                <a16:creationId xmlns:a16="http://schemas.microsoft.com/office/drawing/2014/main" id="{6003356C-3F5C-41DF-A357-7D52E73E0782}"/>
              </a:ext>
            </a:extLst>
          </p:cNvPr>
          <p:cNvSpPr/>
          <p:nvPr/>
        </p:nvSpPr>
        <p:spPr>
          <a:xfrm>
            <a:off x="5710018" y="3388892"/>
            <a:ext cx="717929" cy="753517"/>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1" name="Rectangle 16">
            <a:extLst>
              <a:ext uri="{FF2B5EF4-FFF2-40B4-BE49-F238E27FC236}">
                <a16:creationId xmlns:a16="http://schemas.microsoft.com/office/drawing/2014/main" id="{C58EA140-47A6-452C-94A4-71282E5673A4}"/>
              </a:ext>
            </a:extLst>
          </p:cNvPr>
          <p:cNvSpPr/>
          <p:nvPr/>
        </p:nvSpPr>
        <p:spPr>
          <a:xfrm rot="2700000">
            <a:off x="4387920" y="3527278"/>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5" name="TextBox 54">
            <a:extLst>
              <a:ext uri="{FF2B5EF4-FFF2-40B4-BE49-F238E27FC236}">
                <a16:creationId xmlns:a16="http://schemas.microsoft.com/office/drawing/2014/main" id="{300DAB30-8035-C143-9F21-6A6D607A7673}"/>
              </a:ext>
            </a:extLst>
          </p:cNvPr>
          <p:cNvSpPr txBox="1"/>
          <p:nvPr/>
        </p:nvSpPr>
        <p:spPr>
          <a:xfrm>
            <a:off x="270395" y="1592780"/>
            <a:ext cx="4414211" cy="1477328"/>
          </a:xfrm>
          <a:prstGeom prst="rect">
            <a:avLst/>
          </a:prstGeom>
          <a:noFill/>
        </p:spPr>
        <p:txBody>
          <a:bodyPr wrap="square">
            <a:spAutoFit/>
          </a:bodyPr>
          <a:lstStyle/>
          <a:p>
            <a:r>
              <a:rPr lang="en-GB" b="1" i="0" dirty="0">
                <a:solidFill>
                  <a:srgbClr val="374151"/>
                </a:solidFill>
                <a:effectLst/>
                <a:latin typeface="Cambria" panose="02040503050406030204" pitchFamily="18" charset="0"/>
              </a:rPr>
              <a:t>Competitive environment: </a:t>
            </a:r>
            <a:r>
              <a:rPr lang="en-GB" b="0" i="0" dirty="0">
                <a:solidFill>
                  <a:srgbClr val="374151"/>
                </a:solidFill>
                <a:effectLst/>
                <a:latin typeface="Cambria" panose="02040503050406030204" pitchFamily="18" charset="0"/>
              </a:rPr>
              <a:t>The level of competition in the market, including the number and strength of competitors, the degree of price competition, and the level of product differentiation</a:t>
            </a:r>
            <a:endParaRPr lang="en-PK" dirty="0">
              <a:latin typeface="Cambria" panose="02040503050406030204" pitchFamily="18" charset="0"/>
            </a:endParaRPr>
          </a:p>
        </p:txBody>
      </p:sp>
      <p:sp>
        <p:nvSpPr>
          <p:cNvPr id="56" name="TextBox 55">
            <a:extLst>
              <a:ext uri="{FF2B5EF4-FFF2-40B4-BE49-F238E27FC236}">
                <a16:creationId xmlns:a16="http://schemas.microsoft.com/office/drawing/2014/main" id="{8B32278B-E8F4-F849-AE25-377D90655AF4}"/>
              </a:ext>
            </a:extLst>
          </p:cNvPr>
          <p:cNvSpPr txBox="1"/>
          <p:nvPr/>
        </p:nvSpPr>
        <p:spPr>
          <a:xfrm>
            <a:off x="256975" y="3199799"/>
            <a:ext cx="3860311" cy="1754326"/>
          </a:xfrm>
          <a:prstGeom prst="rect">
            <a:avLst/>
          </a:prstGeom>
          <a:noFill/>
        </p:spPr>
        <p:txBody>
          <a:bodyPr wrap="square">
            <a:spAutoFit/>
          </a:bodyPr>
          <a:lstStyle/>
          <a:p>
            <a:r>
              <a:rPr lang="en-GB" b="1" i="0" dirty="0">
                <a:solidFill>
                  <a:srgbClr val="374151"/>
                </a:solidFill>
                <a:effectLst/>
                <a:latin typeface="Söhne"/>
              </a:rPr>
              <a:t>Technological advancements: </a:t>
            </a:r>
            <a:r>
              <a:rPr lang="en-GB" b="0" i="0" dirty="0">
                <a:solidFill>
                  <a:srgbClr val="374151"/>
                </a:solidFill>
                <a:effectLst/>
                <a:latin typeface="Söhne"/>
              </a:rPr>
              <a:t>The level of technological advancements and innovation in the market, and the extent to which these advancements create new opportunities or pose threats to existing business models</a:t>
            </a:r>
            <a:endParaRPr lang="en-PK" dirty="0"/>
          </a:p>
        </p:txBody>
      </p:sp>
      <p:sp>
        <p:nvSpPr>
          <p:cNvPr id="57" name="TextBox 56">
            <a:extLst>
              <a:ext uri="{FF2B5EF4-FFF2-40B4-BE49-F238E27FC236}">
                <a16:creationId xmlns:a16="http://schemas.microsoft.com/office/drawing/2014/main" id="{B034E28C-73AE-4B4E-8B35-A9AC6727C795}"/>
              </a:ext>
            </a:extLst>
          </p:cNvPr>
          <p:cNvSpPr txBox="1"/>
          <p:nvPr/>
        </p:nvSpPr>
        <p:spPr>
          <a:xfrm>
            <a:off x="1146016" y="5184604"/>
            <a:ext cx="4421130" cy="1477328"/>
          </a:xfrm>
          <a:prstGeom prst="rect">
            <a:avLst/>
          </a:prstGeom>
          <a:noFill/>
        </p:spPr>
        <p:txBody>
          <a:bodyPr wrap="square">
            <a:spAutoFit/>
          </a:bodyPr>
          <a:lstStyle/>
          <a:p>
            <a:r>
              <a:rPr lang="en-GB" b="1" i="0" dirty="0">
                <a:solidFill>
                  <a:srgbClr val="374151"/>
                </a:solidFill>
                <a:effectLst/>
                <a:latin typeface="Söhne"/>
              </a:rPr>
              <a:t>Economic conditions: </a:t>
            </a:r>
            <a:r>
              <a:rPr lang="en-GB" b="0" i="0" dirty="0">
                <a:solidFill>
                  <a:srgbClr val="374151"/>
                </a:solidFill>
                <a:effectLst/>
                <a:latin typeface="Söhne"/>
              </a:rPr>
              <a:t>The overall state of the economy, including factors such as interest rates, inflation, and unemployment, which can impact consumer spending and business profitability</a:t>
            </a:r>
            <a:endParaRPr lang="en-PK" dirty="0"/>
          </a:p>
        </p:txBody>
      </p:sp>
      <p:sp>
        <p:nvSpPr>
          <p:cNvPr id="58" name="TextBox 57">
            <a:extLst>
              <a:ext uri="{FF2B5EF4-FFF2-40B4-BE49-F238E27FC236}">
                <a16:creationId xmlns:a16="http://schemas.microsoft.com/office/drawing/2014/main" id="{F9BB3A61-62F7-1A40-B823-3C016990041B}"/>
              </a:ext>
            </a:extLst>
          </p:cNvPr>
          <p:cNvSpPr txBox="1"/>
          <p:nvPr/>
        </p:nvSpPr>
        <p:spPr>
          <a:xfrm>
            <a:off x="7714807" y="1232774"/>
            <a:ext cx="3903392" cy="1754326"/>
          </a:xfrm>
          <a:prstGeom prst="rect">
            <a:avLst/>
          </a:prstGeom>
          <a:noFill/>
        </p:spPr>
        <p:txBody>
          <a:bodyPr wrap="square">
            <a:spAutoFit/>
          </a:bodyPr>
          <a:lstStyle/>
          <a:p>
            <a:pPr algn="l"/>
            <a:r>
              <a:rPr lang="en-GB" b="1" i="0" dirty="0">
                <a:solidFill>
                  <a:srgbClr val="374151"/>
                </a:solidFill>
                <a:effectLst/>
                <a:latin typeface="Söhne"/>
              </a:rPr>
              <a:t>Political and regulatory environment: </a:t>
            </a:r>
            <a:r>
              <a:rPr lang="en-GB" b="0" i="0" dirty="0">
                <a:solidFill>
                  <a:srgbClr val="374151"/>
                </a:solidFill>
                <a:effectLst/>
                <a:latin typeface="Söhne"/>
              </a:rPr>
              <a:t>The level of government intervention and regulation in the market, and the extent to which changes in regulation or government policy can create opportunities or threats for businesses.</a:t>
            </a:r>
          </a:p>
        </p:txBody>
      </p:sp>
      <p:sp>
        <p:nvSpPr>
          <p:cNvPr id="59" name="TextBox 58">
            <a:extLst>
              <a:ext uri="{FF2B5EF4-FFF2-40B4-BE49-F238E27FC236}">
                <a16:creationId xmlns:a16="http://schemas.microsoft.com/office/drawing/2014/main" id="{3CE5CA79-4495-1D40-93AE-7EC07761C9E8}"/>
              </a:ext>
            </a:extLst>
          </p:cNvPr>
          <p:cNvSpPr txBox="1"/>
          <p:nvPr/>
        </p:nvSpPr>
        <p:spPr>
          <a:xfrm>
            <a:off x="7993334" y="3151627"/>
            <a:ext cx="3903392" cy="1477328"/>
          </a:xfrm>
          <a:prstGeom prst="rect">
            <a:avLst/>
          </a:prstGeom>
          <a:noFill/>
        </p:spPr>
        <p:txBody>
          <a:bodyPr wrap="square">
            <a:spAutoFit/>
          </a:bodyPr>
          <a:lstStyle/>
          <a:p>
            <a:pPr algn="l"/>
            <a:r>
              <a:rPr lang="en-GB" b="1" i="0" dirty="0">
                <a:solidFill>
                  <a:srgbClr val="374151"/>
                </a:solidFill>
                <a:effectLst/>
                <a:latin typeface="Söhne"/>
              </a:rPr>
              <a:t>Demographic factors</a:t>
            </a:r>
            <a:r>
              <a:rPr lang="en-GB" b="0" i="0" dirty="0">
                <a:solidFill>
                  <a:srgbClr val="374151"/>
                </a:solidFill>
                <a:effectLst/>
                <a:latin typeface="Söhne"/>
              </a:rPr>
              <a:t>: The characteristics of the target market, including age, income, and geographic location, which can impact consumer behaviour and purchasing decisions.</a:t>
            </a:r>
          </a:p>
        </p:txBody>
      </p:sp>
      <p:sp>
        <p:nvSpPr>
          <p:cNvPr id="61" name="TextBox 60">
            <a:extLst>
              <a:ext uri="{FF2B5EF4-FFF2-40B4-BE49-F238E27FC236}">
                <a16:creationId xmlns:a16="http://schemas.microsoft.com/office/drawing/2014/main" id="{0FAFE9E1-9E61-6441-9002-B6F949CADAEF}"/>
              </a:ext>
            </a:extLst>
          </p:cNvPr>
          <p:cNvSpPr txBox="1"/>
          <p:nvPr/>
        </p:nvSpPr>
        <p:spPr>
          <a:xfrm>
            <a:off x="7382839" y="5016932"/>
            <a:ext cx="4421130" cy="1477328"/>
          </a:xfrm>
          <a:prstGeom prst="rect">
            <a:avLst/>
          </a:prstGeom>
          <a:noFill/>
        </p:spPr>
        <p:txBody>
          <a:bodyPr wrap="square">
            <a:spAutoFit/>
          </a:bodyPr>
          <a:lstStyle/>
          <a:p>
            <a:pPr algn="l"/>
            <a:r>
              <a:rPr lang="en-GB" b="1" i="0" dirty="0">
                <a:solidFill>
                  <a:srgbClr val="374151"/>
                </a:solidFill>
                <a:effectLst/>
                <a:latin typeface="Söhne"/>
              </a:rPr>
              <a:t>Social and cultural trends: </a:t>
            </a:r>
            <a:r>
              <a:rPr lang="en-GB" b="0" i="0" dirty="0">
                <a:solidFill>
                  <a:srgbClr val="374151"/>
                </a:solidFill>
                <a:effectLst/>
                <a:latin typeface="Söhne"/>
              </a:rPr>
              <a:t>The broader social and cultural trends that impact consumer behaviour, including attitudes towards health, wellness, sustainability, and social responsibility.</a:t>
            </a:r>
          </a:p>
        </p:txBody>
      </p:sp>
    </p:spTree>
    <p:extLst>
      <p:ext uri="{BB962C8B-B14F-4D97-AF65-F5344CB8AC3E}">
        <p14:creationId xmlns:p14="http://schemas.microsoft.com/office/powerpoint/2010/main" val="42495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DFE3C7E-8758-4EAA-8D55-71C391129664}"/>
              </a:ext>
            </a:extLst>
          </p:cNvPr>
          <p:cNvSpPr/>
          <p:nvPr/>
        </p:nvSpPr>
        <p:spPr>
          <a:xfrm>
            <a:off x="2438401" y="0"/>
            <a:ext cx="9753600"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26" name="Group 25">
            <a:extLst>
              <a:ext uri="{FF2B5EF4-FFF2-40B4-BE49-F238E27FC236}">
                <a16:creationId xmlns:a16="http://schemas.microsoft.com/office/drawing/2014/main" id="{2A7CA9C8-FDF5-4E96-A012-E8E524C9AF6B}"/>
              </a:ext>
            </a:extLst>
          </p:cNvPr>
          <p:cNvGrpSpPr/>
          <p:nvPr/>
        </p:nvGrpSpPr>
        <p:grpSpPr>
          <a:xfrm rot="5400000">
            <a:off x="8574506" y="3240508"/>
            <a:ext cx="6857998" cy="376988"/>
            <a:chOff x="4379494" y="697832"/>
            <a:chExt cx="2586787" cy="168442"/>
          </a:xfrm>
        </p:grpSpPr>
        <p:sp>
          <p:nvSpPr>
            <p:cNvPr id="27" name="Rectangle 26">
              <a:extLst>
                <a:ext uri="{FF2B5EF4-FFF2-40B4-BE49-F238E27FC236}">
                  <a16:creationId xmlns:a16="http://schemas.microsoft.com/office/drawing/2014/main" id="{1326ABE8-C7BB-442E-840A-D50FC1DD044F}"/>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Rectangle 27">
              <a:extLst>
                <a:ext uri="{FF2B5EF4-FFF2-40B4-BE49-F238E27FC236}">
                  <a16:creationId xmlns:a16="http://schemas.microsoft.com/office/drawing/2014/main" id="{F9866835-F79F-42D8-8D5D-E04BDB39E262}"/>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Rectangle 28">
              <a:extLst>
                <a:ext uri="{FF2B5EF4-FFF2-40B4-BE49-F238E27FC236}">
                  <a16:creationId xmlns:a16="http://schemas.microsoft.com/office/drawing/2014/main" id="{19C395C0-7559-44A7-BA81-93FD49DD2D73}"/>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Rectangle 29">
              <a:extLst>
                <a:ext uri="{FF2B5EF4-FFF2-40B4-BE49-F238E27FC236}">
                  <a16:creationId xmlns:a16="http://schemas.microsoft.com/office/drawing/2014/main" id="{527EFBB4-0EF0-4995-A85A-9AB27DC72B1D}"/>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Rectangle 30">
              <a:extLst>
                <a:ext uri="{FF2B5EF4-FFF2-40B4-BE49-F238E27FC236}">
                  <a16:creationId xmlns:a16="http://schemas.microsoft.com/office/drawing/2014/main" id="{A5F89E9D-1C44-41B8-91F1-E08EC348E972}"/>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TextBox 2">
            <a:extLst>
              <a:ext uri="{FF2B5EF4-FFF2-40B4-BE49-F238E27FC236}">
                <a16:creationId xmlns:a16="http://schemas.microsoft.com/office/drawing/2014/main" id="{F47EDA4F-386A-DE4A-B839-97D2BA13E606}"/>
              </a:ext>
            </a:extLst>
          </p:cNvPr>
          <p:cNvSpPr txBox="1"/>
          <p:nvPr/>
        </p:nvSpPr>
        <p:spPr>
          <a:xfrm>
            <a:off x="2466109" y="0"/>
            <a:ext cx="9348901" cy="461665"/>
          </a:xfrm>
          <a:prstGeom prst="rect">
            <a:avLst/>
          </a:prstGeom>
          <a:noFill/>
        </p:spPr>
        <p:txBody>
          <a:bodyPr wrap="square" rtlCol="0">
            <a:spAutoFit/>
          </a:bodyPr>
          <a:lstStyle/>
          <a:p>
            <a:pPr algn="ctr"/>
            <a:r>
              <a:rPr lang="en-PK" sz="2400" b="1" u="sng" dirty="0">
                <a:latin typeface="Cambria" panose="02040503050406030204" pitchFamily="18" charset="0"/>
              </a:rPr>
              <a:t>SUMMARY</a:t>
            </a:r>
          </a:p>
        </p:txBody>
      </p:sp>
      <p:sp>
        <p:nvSpPr>
          <p:cNvPr id="2" name="TextBox 1">
            <a:extLst>
              <a:ext uri="{FF2B5EF4-FFF2-40B4-BE49-F238E27FC236}">
                <a16:creationId xmlns:a16="http://schemas.microsoft.com/office/drawing/2014/main" id="{972D4D4C-1440-BD4D-B3D1-83D86A26897C}"/>
              </a:ext>
            </a:extLst>
          </p:cNvPr>
          <p:cNvSpPr txBox="1"/>
          <p:nvPr/>
        </p:nvSpPr>
        <p:spPr>
          <a:xfrm>
            <a:off x="2466109" y="461665"/>
            <a:ext cx="9348901" cy="5940088"/>
          </a:xfrm>
          <a:prstGeom prst="rect">
            <a:avLst/>
          </a:prstGeom>
          <a:noFill/>
        </p:spPr>
        <p:txBody>
          <a:bodyPr wrap="square" rtlCol="0">
            <a:spAutoFit/>
          </a:bodyPr>
          <a:lstStyle/>
          <a:p>
            <a:pPr marL="285750" indent="-285750">
              <a:buFont typeface="Arial" panose="020B0604020202020204" pitchFamily="34" charset="0"/>
              <a:buChar char="•"/>
            </a:pPr>
            <a:r>
              <a:rPr lang="en-GB" sz="2000" b="0" i="0" dirty="0">
                <a:solidFill>
                  <a:srgbClr val="374151"/>
                </a:solidFill>
                <a:effectLst/>
                <a:latin typeface="Cambria" panose="02040503050406030204" pitchFamily="18" charset="0"/>
              </a:rPr>
              <a:t>To determine the internal strengths and weaknesses of a specific business and their interrelationship with external macro factors, it is essential to conduct a comprehensive SWOT analysis. </a:t>
            </a:r>
          </a:p>
          <a:p>
            <a:pPr marL="285750" indent="-285750">
              <a:buFont typeface="Arial" panose="020B0604020202020204" pitchFamily="34" charset="0"/>
              <a:buChar char="•"/>
            </a:pPr>
            <a:r>
              <a:rPr lang="en-GB" sz="2000" b="0" i="0" dirty="0">
                <a:solidFill>
                  <a:srgbClr val="374151"/>
                </a:solidFill>
                <a:effectLst/>
                <a:latin typeface="Cambria" panose="02040503050406030204" pitchFamily="18" charset="0"/>
              </a:rPr>
              <a:t>This will involve assessing the internal factors that influence the organization, including its products, pricing, costs, profitability, performance, quality, people, skills, adaptability, brands, services, reputation, processes, and infrastructure. </a:t>
            </a:r>
          </a:p>
          <a:p>
            <a:pPr marL="285750" indent="-285750">
              <a:buFont typeface="Arial" panose="020B0604020202020204" pitchFamily="34" charset="0"/>
              <a:buChar char="•"/>
            </a:pPr>
            <a:r>
              <a:rPr lang="en-GB" sz="2000" b="0" i="0" dirty="0">
                <a:solidFill>
                  <a:srgbClr val="374151"/>
                </a:solidFill>
                <a:effectLst/>
                <a:latin typeface="Cambria" panose="02040503050406030204" pitchFamily="18" charset="0"/>
              </a:rPr>
              <a:t>It will also involve </a:t>
            </a:r>
            <a:r>
              <a:rPr lang="en-GB" sz="2000" b="0" i="0" dirty="0" err="1">
                <a:solidFill>
                  <a:srgbClr val="374151"/>
                </a:solidFill>
                <a:effectLst/>
                <a:latin typeface="Cambria" panose="02040503050406030204" pitchFamily="18" charset="0"/>
              </a:rPr>
              <a:t>analyzing</a:t>
            </a:r>
            <a:r>
              <a:rPr lang="en-GB" sz="2000" b="0" i="0" dirty="0">
                <a:solidFill>
                  <a:srgbClr val="374151"/>
                </a:solidFill>
                <a:effectLst/>
                <a:latin typeface="Cambria" panose="02040503050406030204" pitchFamily="18" charset="0"/>
              </a:rPr>
              <a:t> external factors such as the competitive environment, government intervention, technological advancements, economic conditions, demographic factors, social and cultural trends, and environmental factors</a:t>
            </a:r>
          </a:p>
          <a:p>
            <a:pPr marL="285750" indent="-285750">
              <a:buFont typeface="Arial" panose="020B0604020202020204" pitchFamily="34" charset="0"/>
              <a:buChar char="•"/>
            </a:pPr>
            <a:r>
              <a:rPr lang="en-GB" sz="2000" dirty="0">
                <a:solidFill>
                  <a:srgbClr val="374151"/>
                </a:solidFill>
                <a:latin typeface="Cambria" panose="02040503050406030204" pitchFamily="18" charset="0"/>
              </a:rPr>
              <a:t>A</a:t>
            </a:r>
            <a:r>
              <a:rPr lang="en-GB" sz="2000" b="0" i="0" dirty="0">
                <a:solidFill>
                  <a:srgbClr val="374151"/>
                </a:solidFill>
                <a:effectLst/>
                <a:latin typeface="Cambria" panose="02040503050406030204" pitchFamily="18" charset="0"/>
              </a:rPr>
              <a:t> comprehensive SWOT analysis that considers both internal and external factors is essential to identify an organization's strengths, weaknesses, opportunities, and threats, and to develop a strategic plan that positions it for success in a competitive market.</a:t>
            </a:r>
          </a:p>
          <a:p>
            <a:pPr marL="285750" indent="-285750">
              <a:buFont typeface="Arial" panose="020B0604020202020204" pitchFamily="34" charset="0"/>
              <a:buChar char="•"/>
            </a:pPr>
            <a:r>
              <a:rPr lang="en-GB" sz="2000" b="0" i="0" dirty="0">
                <a:solidFill>
                  <a:srgbClr val="374151"/>
                </a:solidFill>
                <a:effectLst/>
                <a:latin typeface="Cambria" panose="02040503050406030204" pitchFamily="18" charset="0"/>
              </a:rPr>
              <a:t>By understanding the interrelationship between internal and external factors, an organization can develop a strategic plan that capitalizes on its strengths, mitigates its weaknesses, and capitalizes on external opportunities while minimizing threats.</a:t>
            </a:r>
          </a:p>
          <a:p>
            <a:pPr marL="285750" indent="-285750">
              <a:buFont typeface="Arial" panose="020B0604020202020204" pitchFamily="34" charset="0"/>
              <a:buChar char="•"/>
            </a:pPr>
            <a:r>
              <a:rPr lang="en-GB" sz="2000" b="0" i="0" dirty="0">
                <a:solidFill>
                  <a:srgbClr val="374151"/>
                </a:solidFill>
                <a:effectLst/>
                <a:latin typeface="Cambria" panose="02040503050406030204" pitchFamily="18" charset="0"/>
              </a:rPr>
              <a:t> This may involve investing in new technologies, enhancing employee skills and expertise, developing new product lines, and diversifying its customer base.</a:t>
            </a:r>
            <a:endParaRPr lang="en-PK" sz="2000" dirty="0">
              <a:latin typeface="Cambria" panose="02040503050406030204" pitchFamily="18" charset="0"/>
            </a:endParaRPr>
          </a:p>
        </p:txBody>
      </p:sp>
    </p:spTree>
    <p:extLst>
      <p:ext uri="{BB962C8B-B14F-4D97-AF65-F5344CB8AC3E}">
        <p14:creationId xmlns:p14="http://schemas.microsoft.com/office/powerpoint/2010/main" val="2766083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691C40-340A-44BC-A6B3-C3A20A9ED913}"/>
              </a:ext>
            </a:extLst>
          </p:cNvPr>
          <p:cNvSpPr txBox="1"/>
          <p:nvPr/>
        </p:nvSpPr>
        <p:spPr>
          <a:xfrm>
            <a:off x="0" y="2931395"/>
            <a:ext cx="12192000" cy="995209"/>
          </a:xfrm>
          <a:prstGeom prst="rect">
            <a:avLst/>
          </a:prstGeom>
          <a:noFill/>
        </p:spPr>
        <p:txBody>
          <a:bodyPr wrap="square" rtlCol="0" anchor="ctr">
            <a:spAutoFit/>
          </a:bodyPr>
          <a:lstStyle/>
          <a:p>
            <a:pPr algn="ctr"/>
            <a:r>
              <a:rPr lang="en-US" altLang="ko-KR" sz="5867" dirty="0">
                <a:latin typeface="Cambria" panose="02040503050406030204" pitchFamily="18" charset="0"/>
                <a:cs typeface="Arial" pitchFamily="34" charset="0"/>
              </a:rPr>
              <a:t>Thank You</a:t>
            </a:r>
            <a:endParaRPr lang="ko-KR" altLang="en-US" sz="5867" dirty="0">
              <a:latin typeface="Cambria" panose="02040503050406030204" pitchFamily="18" charset="0"/>
              <a:cs typeface="Arial" pitchFamily="34" charset="0"/>
            </a:endParaRPr>
          </a:p>
        </p:txBody>
      </p:sp>
      <p:grpSp>
        <p:nvGrpSpPr>
          <p:cNvPr id="6" name="Group 5">
            <a:extLst>
              <a:ext uri="{FF2B5EF4-FFF2-40B4-BE49-F238E27FC236}">
                <a16:creationId xmlns:a16="http://schemas.microsoft.com/office/drawing/2014/main" id="{9812EDF3-E168-49DC-A49E-27CF29EB42E0}"/>
              </a:ext>
            </a:extLst>
          </p:cNvPr>
          <p:cNvGrpSpPr/>
          <p:nvPr/>
        </p:nvGrpSpPr>
        <p:grpSpPr>
          <a:xfrm>
            <a:off x="3946357" y="5510463"/>
            <a:ext cx="4299285" cy="168443"/>
            <a:chOff x="4379494" y="697832"/>
            <a:chExt cx="2586787" cy="168442"/>
          </a:xfrm>
        </p:grpSpPr>
        <p:sp>
          <p:nvSpPr>
            <p:cNvPr id="7" name="Rectangle 6">
              <a:extLst>
                <a:ext uri="{FF2B5EF4-FFF2-40B4-BE49-F238E27FC236}">
                  <a16:creationId xmlns:a16="http://schemas.microsoft.com/office/drawing/2014/main" id="{3F767531-894C-425E-9CA6-D4172F89F94B}"/>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A9E3A134-D099-4FAD-9FBB-4D1F0922B3B4}"/>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83967F72-C6EE-48D5-AD69-A4980E6C5C0A}"/>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a:extLst>
                <a:ext uri="{FF2B5EF4-FFF2-40B4-BE49-F238E27FC236}">
                  <a16:creationId xmlns:a16="http://schemas.microsoft.com/office/drawing/2014/main" id="{B5D3D720-17FA-471D-BD9D-1C00F240131D}"/>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10">
              <a:extLst>
                <a:ext uri="{FF2B5EF4-FFF2-40B4-BE49-F238E27FC236}">
                  <a16:creationId xmlns:a16="http://schemas.microsoft.com/office/drawing/2014/main" id="{F74DE5C2-7679-49C0-9969-B89B2D99010B}"/>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58222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C7C536-14EC-084D-86FD-0AA589ECE36F}"/>
              </a:ext>
            </a:extLst>
          </p:cNvPr>
          <p:cNvSpPr txBox="1"/>
          <p:nvPr/>
        </p:nvSpPr>
        <p:spPr>
          <a:xfrm>
            <a:off x="1620980" y="2736502"/>
            <a:ext cx="10030692" cy="1384995"/>
          </a:xfrm>
          <a:prstGeom prst="rect">
            <a:avLst/>
          </a:prstGeom>
          <a:noFill/>
        </p:spPr>
        <p:txBody>
          <a:bodyPr wrap="square">
            <a:spAutoFit/>
          </a:bodyPr>
          <a:lstStyle/>
          <a:p>
            <a:r>
              <a:rPr lang="en-GB" sz="2800" b="1" dirty="0">
                <a:effectLst/>
                <a:latin typeface="Cambria" panose="02040503050406030204" pitchFamily="18" charset="0"/>
              </a:rPr>
              <a:t>Determine the internal strengths and weaknesses of specific businesses and their interrelationship with external macro factors. </a:t>
            </a:r>
            <a:endParaRPr lang="en-GB" sz="2800" dirty="0">
              <a:latin typeface="Cambria" panose="02040503050406030204" pitchFamily="18" charset="0"/>
            </a:endParaRPr>
          </a:p>
        </p:txBody>
      </p:sp>
    </p:spTree>
    <p:extLst>
      <p:ext uri="{BB962C8B-B14F-4D97-AF65-F5344CB8AC3E}">
        <p14:creationId xmlns:p14="http://schemas.microsoft.com/office/powerpoint/2010/main" val="3799655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52511E-BFDD-A044-B0F9-2FB261CAD0B4}"/>
              </a:ext>
            </a:extLst>
          </p:cNvPr>
          <p:cNvSpPr txBox="1"/>
          <p:nvPr/>
        </p:nvSpPr>
        <p:spPr>
          <a:xfrm>
            <a:off x="2452252" y="3840078"/>
            <a:ext cx="3990111" cy="461665"/>
          </a:xfrm>
          <a:prstGeom prst="rect">
            <a:avLst/>
          </a:prstGeom>
          <a:noFill/>
        </p:spPr>
        <p:txBody>
          <a:bodyPr wrap="square">
            <a:spAutoFit/>
          </a:bodyPr>
          <a:lstStyle/>
          <a:p>
            <a:r>
              <a:rPr lang="en-GB" sz="2400" b="1" dirty="0">
                <a:effectLst/>
                <a:latin typeface="Cambria" panose="02040503050406030204" pitchFamily="18" charset="0"/>
              </a:rPr>
              <a:t>Frameworks for analysis </a:t>
            </a:r>
            <a:endParaRPr lang="en-GB" sz="2400" b="1" dirty="0">
              <a:latin typeface="Cambria" panose="02040503050406030204" pitchFamily="18" charset="0"/>
            </a:endParaRPr>
          </a:p>
        </p:txBody>
      </p:sp>
      <p:sp>
        <p:nvSpPr>
          <p:cNvPr id="5" name="TextBox 4">
            <a:extLst>
              <a:ext uri="{FF2B5EF4-FFF2-40B4-BE49-F238E27FC236}">
                <a16:creationId xmlns:a16="http://schemas.microsoft.com/office/drawing/2014/main" id="{180D7A1A-CC1F-D549-8FA8-96AF3AF9581C}"/>
              </a:ext>
            </a:extLst>
          </p:cNvPr>
          <p:cNvSpPr txBox="1"/>
          <p:nvPr/>
        </p:nvSpPr>
        <p:spPr>
          <a:xfrm>
            <a:off x="6442363" y="3861918"/>
            <a:ext cx="6096000" cy="461665"/>
          </a:xfrm>
          <a:prstGeom prst="rect">
            <a:avLst/>
          </a:prstGeom>
          <a:noFill/>
        </p:spPr>
        <p:txBody>
          <a:bodyPr wrap="square">
            <a:spAutoFit/>
          </a:bodyPr>
          <a:lstStyle/>
          <a:p>
            <a:r>
              <a:rPr lang="en-GB" sz="2400" b="1" dirty="0">
                <a:effectLst/>
                <a:latin typeface="Cambria" panose="02040503050406030204" pitchFamily="18" charset="0"/>
              </a:rPr>
              <a:t>Internal vs external factors </a:t>
            </a:r>
            <a:endParaRPr lang="en-GB" sz="2400" b="1" dirty="0">
              <a:latin typeface="Cambria" panose="02040503050406030204" pitchFamily="18" charset="0"/>
            </a:endParaRPr>
          </a:p>
        </p:txBody>
      </p:sp>
      <p:pic>
        <p:nvPicPr>
          <p:cNvPr id="7" name="Picture 6">
            <a:extLst>
              <a:ext uri="{FF2B5EF4-FFF2-40B4-BE49-F238E27FC236}">
                <a16:creationId xmlns:a16="http://schemas.microsoft.com/office/drawing/2014/main" id="{409DACB8-F65B-AC40-8F28-628D6DCD997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445312" y="2521447"/>
            <a:ext cx="1530927" cy="1530927"/>
          </a:xfrm>
          <a:prstGeom prst="rect">
            <a:avLst/>
          </a:prstGeom>
        </p:spPr>
      </p:pic>
      <p:pic>
        <p:nvPicPr>
          <p:cNvPr id="8" name="Picture 7">
            <a:extLst>
              <a:ext uri="{FF2B5EF4-FFF2-40B4-BE49-F238E27FC236}">
                <a16:creationId xmlns:a16="http://schemas.microsoft.com/office/drawing/2014/main" id="{E76CA2B1-9E39-E94E-A228-F8AC2CEB5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85" b="95385" l="0" r="93077">
                        <a14:foregroundMark x1="53077" y1="16154" x2="53077" y2="16154"/>
                        <a14:foregroundMark x1="8462" y1="26923" x2="8462" y2="26923"/>
                        <a14:foregroundMark x1="16923" y1="65385" x2="16923" y2="65385"/>
                        <a14:foregroundMark x1="47692" y1="90000" x2="47692" y2="90000"/>
                        <a14:foregroundMark x1="80769" y1="65385" x2="80769" y2="65385"/>
                        <a14:foregroundMark x1="84615" y1="29231" x2="84615" y2="29231"/>
                        <a14:foregroundMark x1="89231" y1="29231" x2="89231" y2="29231"/>
                        <a14:foregroundMark x1="93846" y1="29231" x2="93846" y2="29231"/>
                        <a14:foregroundMark x1="49231" y1="5385" x2="49231" y2="5385"/>
                        <a14:foregroundMark x1="769" y1="29231" x2="769" y2="29231"/>
                        <a14:foregroundMark x1="50769" y1="95385" x2="50769" y2="95385"/>
                        <a14:foregroundMark x1="93077" y1="66923" x2="93077" y2="66923"/>
                      </a14:backgroundRemoval>
                    </a14:imgEffect>
                  </a14:imgLayer>
                </a14:imgProps>
              </a:ext>
            </a:extLst>
          </a:blip>
          <a:stretch>
            <a:fillRect/>
          </a:stretch>
        </p:blipFill>
        <p:spPr>
          <a:xfrm>
            <a:off x="3643748" y="2878885"/>
            <a:ext cx="1100230" cy="1100230"/>
          </a:xfrm>
          <a:prstGeom prst="rect">
            <a:avLst/>
          </a:prstGeom>
        </p:spPr>
      </p:pic>
      <p:sp>
        <p:nvSpPr>
          <p:cNvPr id="2" name="TextBox 1">
            <a:extLst>
              <a:ext uri="{FF2B5EF4-FFF2-40B4-BE49-F238E27FC236}">
                <a16:creationId xmlns:a16="http://schemas.microsoft.com/office/drawing/2014/main" id="{AA57340B-B8C7-E544-93C4-77BA2B950B55}"/>
              </a:ext>
            </a:extLst>
          </p:cNvPr>
          <p:cNvSpPr txBox="1"/>
          <p:nvPr/>
        </p:nvSpPr>
        <p:spPr>
          <a:xfrm>
            <a:off x="4743978" y="1936672"/>
            <a:ext cx="2728824" cy="584775"/>
          </a:xfrm>
          <a:prstGeom prst="rect">
            <a:avLst/>
          </a:prstGeom>
          <a:noFill/>
        </p:spPr>
        <p:txBody>
          <a:bodyPr wrap="none" rtlCol="0">
            <a:spAutoFit/>
          </a:bodyPr>
          <a:lstStyle/>
          <a:p>
            <a:r>
              <a:rPr lang="en-PK" sz="3200" b="1" dirty="0">
                <a:latin typeface="Cambria" panose="02040503050406030204" pitchFamily="18" charset="0"/>
              </a:rPr>
              <a:t>KEY LEARING</a:t>
            </a:r>
          </a:p>
        </p:txBody>
      </p:sp>
    </p:spTree>
    <p:extLst>
      <p:ext uri="{BB962C8B-B14F-4D97-AF65-F5344CB8AC3E}">
        <p14:creationId xmlns:p14="http://schemas.microsoft.com/office/powerpoint/2010/main" val="3970998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DFE3C7E-8758-4EAA-8D55-71C391129664}"/>
              </a:ext>
            </a:extLst>
          </p:cNvPr>
          <p:cNvSpPr/>
          <p:nvPr/>
        </p:nvSpPr>
        <p:spPr>
          <a:xfrm>
            <a:off x="2438401" y="0"/>
            <a:ext cx="9753600"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6" name="Group 25">
            <a:extLst>
              <a:ext uri="{FF2B5EF4-FFF2-40B4-BE49-F238E27FC236}">
                <a16:creationId xmlns:a16="http://schemas.microsoft.com/office/drawing/2014/main" id="{2A7CA9C8-FDF5-4E96-A012-E8E524C9AF6B}"/>
              </a:ext>
            </a:extLst>
          </p:cNvPr>
          <p:cNvGrpSpPr/>
          <p:nvPr/>
        </p:nvGrpSpPr>
        <p:grpSpPr>
          <a:xfrm rot="5400000">
            <a:off x="8574506" y="3240508"/>
            <a:ext cx="6857998" cy="376988"/>
            <a:chOff x="4379494" y="697832"/>
            <a:chExt cx="2586787" cy="168442"/>
          </a:xfrm>
        </p:grpSpPr>
        <p:sp>
          <p:nvSpPr>
            <p:cNvPr id="27" name="Rectangle 26">
              <a:extLst>
                <a:ext uri="{FF2B5EF4-FFF2-40B4-BE49-F238E27FC236}">
                  <a16:creationId xmlns:a16="http://schemas.microsoft.com/office/drawing/2014/main" id="{1326ABE8-C7BB-442E-840A-D50FC1DD044F}"/>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Rectangle 27">
              <a:extLst>
                <a:ext uri="{FF2B5EF4-FFF2-40B4-BE49-F238E27FC236}">
                  <a16:creationId xmlns:a16="http://schemas.microsoft.com/office/drawing/2014/main" id="{F9866835-F79F-42D8-8D5D-E04BDB39E262}"/>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Rectangle 28">
              <a:extLst>
                <a:ext uri="{FF2B5EF4-FFF2-40B4-BE49-F238E27FC236}">
                  <a16:creationId xmlns:a16="http://schemas.microsoft.com/office/drawing/2014/main" id="{19C395C0-7559-44A7-BA81-93FD49DD2D73}"/>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Rectangle 29">
              <a:extLst>
                <a:ext uri="{FF2B5EF4-FFF2-40B4-BE49-F238E27FC236}">
                  <a16:creationId xmlns:a16="http://schemas.microsoft.com/office/drawing/2014/main" id="{527EFBB4-0EF0-4995-A85A-9AB27DC72B1D}"/>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Rectangle 30">
              <a:extLst>
                <a:ext uri="{FF2B5EF4-FFF2-40B4-BE49-F238E27FC236}">
                  <a16:creationId xmlns:a16="http://schemas.microsoft.com/office/drawing/2014/main" id="{A5F89E9D-1C44-41B8-91F1-E08EC348E972}"/>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TextBox 2">
            <a:extLst>
              <a:ext uri="{FF2B5EF4-FFF2-40B4-BE49-F238E27FC236}">
                <a16:creationId xmlns:a16="http://schemas.microsoft.com/office/drawing/2014/main" id="{F47EDA4F-386A-DE4A-B839-97D2BA13E606}"/>
              </a:ext>
            </a:extLst>
          </p:cNvPr>
          <p:cNvSpPr txBox="1"/>
          <p:nvPr/>
        </p:nvSpPr>
        <p:spPr>
          <a:xfrm>
            <a:off x="2466109" y="0"/>
            <a:ext cx="9348901" cy="461665"/>
          </a:xfrm>
          <a:prstGeom prst="rect">
            <a:avLst/>
          </a:prstGeom>
          <a:noFill/>
        </p:spPr>
        <p:txBody>
          <a:bodyPr wrap="square" rtlCol="0">
            <a:spAutoFit/>
          </a:bodyPr>
          <a:lstStyle/>
          <a:p>
            <a:pPr algn="ctr"/>
            <a:r>
              <a:rPr lang="en-GB" sz="2400" b="1" i="0" u="sng" dirty="0">
                <a:solidFill>
                  <a:srgbClr val="343541"/>
                </a:solidFill>
                <a:effectLst/>
                <a:latin typeface="Cambria" panose="02040503050406030204" pitchFamily="18" charset="0"/>
              </a:rPr>
              <a:t>Frameworks for analysis</a:t>
            </a:r>
            <a:endParaRPr lang="en-PK" sz="2400" b="1" u="sng" dirty="0">
              <a:latin typeface="Cambria" panose="02040503050406030204" pitchFamily="18" charset="0"/>
            </a:endParaRPr>
          </a:p>
        </p:txBody>
      </p:sp>
      <p:sp>
        <p:nvSpPr>
          <p:cNvPr id="33" name="TextBox 32">
            <a:extLst>
              <a:ext uri="{FF2B5EF4-FFF2-40B4-BE49-F238E27FC236}">
                <a16:creationId xmlns:a16="http://schemas.microsoft.com/office/drawing/2014/main" id="{86051EAC-D58B-304F-99FB-D0BD57CC9F5F}"/>
              </a:ext>
            </a:extLst>
          </p:cNvPr>
          <p:cNvSpPr txBox="1"/>
          <p:nvPr/>
        </p:nvSpPr>
        <p:spPr>
          <a:xfrm>
            <a:off x="2466107" y="345989"/>
            <a:ext cx="9348901" cy="6863417"/>
          </a:xfrm>
          <a:prstGeom prst="rect">
            <a:avLst/>
          </a:prstGeom>
          <a:noFill/>
        </p:spPr>
        <p:txBody>
          <a:bodyPr wrap="square">
            <a:spAutoFit/>
          </a:bodyPr>
          <a:lstStyle/>
          <a:p>
            <a:pPr marL="285750" indent="-285750" algn="l">
              <a:buFont typeface="Arial" panose="020B0604020202020204" pitchFamily="34" charset="0"/>
              <a:buChar char="•"/>
            </a:pPr>
            <a:r>
              <a:rPr lang="en-GB" sz="2000" b="0" i="0" dirty="0">
                <a:solidFill>
                  <a:srgbClr val="374151"/>
                </a:solidFill>
                <a:effectLst/>
                <a:latin typeface="Cambria" panose="02040503050406030204" pitchFamily="18" charset="0"/>
              </a:rPr>
              <a:t>There are many different frameworks for analysis that can be used depending on the context and purpose of the analysis. </a:t>
            </a:r>
          </a:p>
          <a:p>
            <a:pPr marL="285750" indent="-285750" algn="l">
              <a:buFont typeface="Arial" panose="020B0604020202020204" pitchFamily="34" charset="0"/>
              <a:buChar char="•"/>
            </a:pPr>
            <a:r>
              <a:rPr lang="en-GB" sz="2000" b="0" i="0" dirty="0">
                <a:solidFill>
                  <a:srgbClr val="374151"/>
                </a:solidFill>
                <a:effectLst/>
                <a:latin typeface="Cambria" panose="02040503050406030204" pitchFamily="18" charset="0"/>
              </a:rPr>
              <a:t>Here are a few examples:</a:t>
            </a:r>
          </a:p>
          <a:p>
            <a:pPr algn="l">
              <a:buFont typeface="+mj-lt"/>
              <a:buAutoNum type="arabicPeriod"/>
            </a:pPr>
            <a:r>
              <a:rPr lang="en-GB" sz="2000" b="1" i="0" dirty="0">
                <a:solidFill>
                  <a:srgbClr val="374151"/>
                </a:solidFill>
                <a:effectLst/>
                <a:latin typeface="Cambria" panose="02040503050406030204" pitchFamily="18" charset="0"/>
              </a:rPr>
              <a:t>SWOT Analysis: </a:t>
            </a:r>
          </a:p>
          <a:p>
            <a:pPr marL="285750" indent="-285750" algn="l">
              <a:buFont typeface="Arial" panose="020B0604020202020204" pitchFamily="34" charset="0"/>
              <a:buChar char="•"/>
            </a:pPr>
            <a:r>
              <a:rPr lang="en-GB" sz="2000" b="0" i="0" dirty="0">
                <a:solidFill>
                  <a:srgbClr val="374151"/>
                </a:solidFill>
                <a:effectLst/>
                <a:latin typeface="Cambria" panose="02040503050406030204" pitchFamily="18" charset="0"/>
              </a:rPr>
              <a:t>This framework is used to evaluate the strengths, weaknesses, opportunities, and threats of a business or organization.</a:t>
            </a:r>
          </a:p>
          <a:p>
            <a:pPr algn="l"/>
            <a:r>
              <a:rPr lang="en-GB" sz="2000" b="1" i="0" dirty="0">
                <a:solidFill>
                  <a:srgbClr val="374151"/>
                </a:solidFill>
                <a:effectLst/>
                <a:latin typeface="Cambria" panose="02040503050406030204" pitchFamily="18" charset="0"/>
              </a:rPr>
              <a:t>2.PESTLE Analysis: </a:t>
            </a:r>
          </a:p>
          <a:p>
            <a:pPr marL="285750" indent="-285750" algn="l">
              <a:buFont typeface="Arial" panose="020B0604020202020204" pitchFamily="34" charset="0"/>
              <a:buChar char="•"/>
            </a:pPr>
            <a:r>
              <a:rPr lang="en-GB" sz="2000" b="0" i="0" dirty="0">
                <a:solidFill>
                  <a:srgbClr val="374151"/>
                </a:solidFill>
                <a:effectLst/>
                <a:latin typeface="Cambria" panose="02040503050406030204" pitchFamily="18" charset="0"/>
              </a:rPr>
              <a:t>This framework is used to </a:t>
            </a:r>
            <a:r>
              <a:rPr lang="en-GB" sz="2000" b="0" i="0" dirty="0" err="1">
                <a:solidFill>
                  <a:srgbClr val="374151"/>
                </a:solidFill>
                <a:effectLst/>
                <a:latin typeface="Cambria" panose="02040503050406030204" pitchFamily="18" charset="0"/>
              </a:rPr>
              <a:t>analyze</a:t>
            </a:r>
            <a:r>
              <a:rPr lang="en-GB" sz="2000" b="0" i="0" dirty="0">
                <a:solidFill>
                  <a:srgbClr val="374151"/>
                </a:solidFill>
                <a:effectLst/>
                <a:latin typeface="Cambria" panose="02040503050406030204" pitchFamily="18" charset="0"/>
              </a:rPr>
              <a:t> the external factors that can impact a business or organization, including political, economic, social, technological, legal, and environmental factors.</a:t>
            </a:r>
          </a:p>
          <a:p>
            <a:pPr algn="l"/>
            <a:r>
              <a:rPr lang="en-GB" sz="2000" b="1" i="0" dirty="0">
                <a:solidFill>
                  <a:srgbClr val="374151"/>
                </a:solidFill>
                <a:effectLst/>
                <a:latin typeface="Cambria" panose="02040503050406030204" pitchFamily="18" charset="0"/>
              </a:rPr>
              <a:t>3</a:t>
            </a:r>
            <a:r>
              <a:rPr lang="en-GB" sz="2000" b="0" i="0" dirty="0">
                <a:solidFill>
                  <a:srgbClr val="374151"/>
                </a:solidFill>
                <a:effectLst/>
                <a:latin typeface="Cambria" panose="02040503050406030204" pitchFamily="18" charset="0"/>
              </a:rPr>
              <a:t>.</a:t>
            </a:r>
            <a:r>
              <a:rPr lang="en-GB" sz="2000" b="1" i="0" dirty="0">
                <a:solidFill>
                  <a:srgbClr val="374151"/>
                </a:solidFill>
                <a:effectLst/>
                <a:latin typeface="Cambria" panose="02040503050406030204" pitchFamily="18" charset="0"/>
              </a:rPr>
              <a:t>Porter's Five Forces: </a:t>
            </a:r>
          </a:p>
          <a:p>
            <a:pPr marL="285750" indent="-285750" algn="l">
              <a:buFont typeface="Arial" panose="020B0604020202020204" pitchFamily="34" charset="0"/>
              <a:buChar char="•"/>
            </a:pPr>
            <a:r>
              <a:rPr lang="en-GB" sz="2000" b="0" i="0" dirty="0">
                <a:solidFill>
                  <a:srgbClr val="374151"/>
                </a:solidFill>
                <a:effectLst/>
                <a:latin typeface="Cambria" panose="02040503050406030204" pitchFamily="18" charset="0"/>
              </a:rPr>
              <a:t>This framework is used to </a:t>
            </a:r>
            <a:r>
              <a:rPr lang="en-GB" sz="2000" b="0" i="0" dirty="0" err="1">
                <a:solidFill>
                  <a:srgbClr val="374151"/>
                </a:solidFill>
                <a:effectLst/>
                <a:latin typeface="Cambria" panose="02040503050406030204" pitchFamily="18" charset="0"/>
              </a:rPr>
              <a:t>analyze</a:t>
            </a:r>
            <a:r>
              <a:rPr lang="en-GB" sz="2000" b="0" i="0" dirty="0">
                <a:solidFill>
                  <a:srgbClr val="374151"/>
                </a:solidFill>
                <a:effectLst/>
                <a:latin typeface="Cambria" panose="02040503050406030204" pitchFamily="18" charset="0"/>
              </a:rPr>
              <a:t> the competitive forces within an industry, including the bargaining power of suppliers and buyers, the threat of new entrants, the threat of substitutes, and the intensity of competitive rivalry.</a:t>
            </a:r>
          </a:p>
          <a:p>
            <a:pPr algn="l"/>
            <a:r>
              <a:rPr lang="en-GB" sz="2000" b="1" i="0" dirty="0">
                <a:solidFill>
                  <a:srgbClr val="374151"/>
                </a:solidFill>
                <a:effectLst/>
                <a:latin typeface="Cambria" panose="02040503050406030204" pitchFamily="18" charset="0"/>
              </a:rPr>
              <a:t>4.Value Chain Analysis: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This framework is used to identify the key activities and processes that contribute to a company's value chain, and to evaluate how effectively those activities are being performed.</a:t>
            </a:r>
          </a:p>
          <a:p>
            <a:pPr algn="l"/>
            <a:r>
              <a:rPr lang="en-GB" sz="2000" b="1" i="0" dirty="0">
                <a:solidFill>
                  <a:srgbClr val="374151"/>
                </a:solidFill>
                <a:effectLst/>
                <a:latin typeface="Cambria" panose="02040503050406030204" pitchFamily="18" charset="0"/>
              </a:rPr>
              <a:t>5.SWOT-PESTEL: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This framework combines the SWOT and PESTLE frameworks to provide a more comprehensive analysis of both internal and external factors</a:t>
            </a:r>
          </a:p>
          <a:p>
            <a:pPr marL="285750" indent="-285750" algn="l">
              <a:buFont typeface="Arial" panose="020B0604020202020204" pitchFamily="34" charset="0"/>
              <a:buChar char="•"/>
            </a:pPr>
            <a:endParaRPr lang="en-GB" sz="2000" b="0" i="0" dirty="0">
              <a:solidFill>
                <a:srgbClr val="374151"/>
              </a:solidFill>
              <a:effectLst/>
              <a:latin typeface="Cambria" panose="02040503050406030204" pitchFamily="18" charset="0"/>
            </a:endParaRPr>
          </a:p>
        </p:txBody>
      </p:sp>
    </p:spTree>
    <p:extLst>
      <p:ext uri="{BB962C8B-B14F-4D97-AF65-F5344CB8AC3E}">
        <p14:creationId xmlns:p14="http://schemas.microsoft.com/office/powerpoint/2010/main" val="53406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158D76A-1A2F-4738-8A39-9F7471114FB7}"/>
              </a:ext>
            </a:extLst>
          </p:cNvPr>
          <p:cNvSpPr/>
          <p:nvPr/>
        </p:nvSpPr>
        <p:spPr>
          <a:xfrm>
            <a:off x="0" y="0"/>
            <a:ext cx="3739794" cy="6873411"/>
          </a:xfrm>
          <a:prstGeom prst="rect">
            <a:avLst/>
          </a:prstGeom>
          <a:gradFill flip="none" rotWithShape="1">
            <a:gsLst>
              <a:gs pos="67000">
                <a:schemeClr val="accent3">
                  <a:alpha val="70000"/>
                </a:schemeClr>
              </a:gs>
              <a:gs pos="33000">
                <a:schemeClr val="accent2">
                  <a:alpha val="40000"/>
                </a:schemeClr>
              </a:gs>
              <a:gs pos="0">
                <a:schemeClr val="accent1">
                  <a:alpha val="20000"/>
                </a:schemeClr>
              </a:gs>
              <a:gs pos="100000">
                <a:schemeClr val="accent5">
                  <a:lumMod val="100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0" i="0" dirty="0">
                <a:solidFill>
                  <a:srgbClr val="343541"/>
                </a:solidFill>
                <a:effectLst/>
                <a:latin typeface="Cambria" panose="02040503050406030204" pitchFamily="18" charset="0"/>
              </a:rPr>
              <a:t>Introduction to SWOT Analysis</a:t>
            </a:r>
            <a:endParaRPr lang="en-US" sz="3200" dirty="0">
              <a:latin typeface="Cambria" panose="02040503050406030204" pitchFamily="18" charset="0"/>
            </a:endParaRPr>
          </a:p>
        </p:txBody>
      </p:sp>
      <p:sp>
        <p:nvSpPr>
          <p:cNvPr id="18" name="TextBox 17">
            <a:extLst>
              <a:ext uri="{FF2B5EF4-FFF2-40B4-BE49-F238E27FC236}">
                <a16:creationId xmlns:a16="http://schemas.microsoft.com/office/drawing/2014/main" id="{0D52BE45-9BA9-144E-A338-A2DF7EBFCE4C}"/>
              </a:ext>
            </a:extLst>
          </p:cNvPr>
          <p:cNvSpPr txBox="1"/>
          <p:nvPr/>
        </p:nvSpPr>
        <p:spPr>
          <a:xfrm>
            <a:off x="3739794" y="1241100"/>
            <a:ext cx="8452206" cy="5632311"/>
          </a:xfrm>
          <a:prstGeom prst="rect">
            <a:avLst/>
          </a:prstGeom>
          <a:noFill/>
        </p:spPr>
        <p:txBody>
          <a:bodyPr wrap="square">
            <a:spAutoFit/>
          </a:bodyPr>
          <a:lstStyle/>
          <a:p>
            <a:pPr marL="285750" indent="-285750" algn="l">
              <a:buFont typeface="Arial" panose="020B0604020202020204" pitchFamily="34" charset="0"/>
              <a:buChar char="•"/>
            </a:pPr>
            <a:r>
              <a:rPr lang="en-GB" sz="2000" b="0" i="0" dirty="0">
                <a:solidFill>
                  <a:srgbClr val="374151"/>
                </a:solidFill>
                <a:effectLst/>
                <a:latin typeface="Cambria" panose="02040503050406030204" pitchFamily="18" charset="0"/>
              </a:rPr>
              <a:t>SWOT analysis is a strategic planning tool that is used to identify and evaluate an organization's internal strengths and weaknesses, as well as the external opportunities and threats that may impact the organization's performance.</a:t>
            </a:r>
          </a:p>
          <a:p>
            <a:pPr marL="285750" indent="-285750" algn="l">
              <a:buFont typeface="Arial" panose="020B0604020202020204" pitchFamily="34" charset="0"/>
              <a:buChar char="•"/>
            </a:pPr>
            <a:r>
              <a:rPr lang="en-GB" sz="2000" b="0" i="0" dirty="0">
                <a:solidFill>
                  <a:srgbClr val="374151"/>
                </a:solidFill>
                <a:effectLst/>
                <a:latin typeface="Cambria" panose="02040503050406030204" pitchFamily="18" charset="0"/>
              </a:rPr>
              <a:t> The acronym SWOT stands for Strengths, Weaknesses, Opportunities, and Threats.</a:t>
            </a:r>
          </a:p>
          <a:p>
            <a:pPr marL="285750" indent="-285750" algn="l">
              <a:buFont typeface="Arial" panose="020B0604020202020204" pitchFamily="34" charset="0"/>
              <a:buChar char="•"/>
            </a:pPr>
            <a:r>
              <a:rPr lang="en-GB" sz="2000" b="0" i="0" dirty="0">
                <a:solidFill>
                  <a:srgbClr val="374151"/>
                </a:solidFill>
                <a:effectLst/>
                <a:latin typeface="Cambria" panose="02040503050406030204" pitchFamily="18" charset="0"/>
              </a:rPr>
              <a:t>Strengths are the positive attributes of an organization, including its unique selling proposition, strong brand, talented workforce, and efficient processes. </a:t>
            </a:r>
          </a:p>
          <a:p>
            <a:pPr marL="285750" indent="-285750" algn="l">
              <a:buFont typeface="Arial" panose="020B0604020202020204" pitchFamily="34" charset="0"/>
              <a:buChar char="•"/>
            </a:pPr>
            <a:r>
              <a:rPr lang="en-GB" sz="2000" b="0" i="0" dirty="0">
                <a:solidFill>
                  <a:srgbClr val="374151"/>
                </a:solidFill>
                <a:effectLst/>
                <a:latin typeface="Cambria" panose="02040503050406030204" pitchFamily="18" charset="0"/>
              </a:rPr>
              <a:t>Weaknesses are the negative attributes of an organization, such as lack of resources, poor customer service, outdated technology, or ineffective marketing strategies.</a:t>
            </a:r>
          </a:p>
          <a:p>
            <a:pPr marL="285750" indent="-285750" algn="l">
              <a:buFont typeface="Arial" panose="020B0604020202020204" pitchFamily="34" charset="0"/>
              <a:buChar char="•"/>
            </a:pPr>
            <a:r>
              <a:rPr lang="en-GB" sz="2000" b="0" i="0" dirty="0">
                <a:solidFill>
                  <a:srgbClr val="374151"/>
                </a:solidFill>
                <a:effectLst/>
                <a:latin typeface="Cambria" panose="02040503050406030204" pitchFamily="18" charset="0"/>
              </a:rPr>
              <a:t>Opportunities are external factors that can positively impact an organization, including changes in the market, emerging technologies, new customer segments, or partnerships with other organizations.</a:t>
            </a:r>
          </a:p>
          <a:p>
            <a:pPr marL="285750" indent="-285750" algn="l">
              <a:buFont typeface="Arial" panose="020B0604020202020204" pitchFamily="34" charset="0"/>
              <a:buChar char="•"/>
            </a:pPr>
            <a:r>
              <a:rPr lang="en-GB" sz="2000" b="0" i="0" dirty="0">
                <a:solidFill>
                  <a:srgbClr val="374151"/>
                </a:solidFill>
                <a:effectLst/>
                <a:latin typeface="Cambria" panose="02040503050406030204" pitchFamily="18" charset="0"/>
              </a:rPr>
              <a:t> Threats are external factors that can negatively impact an organization, including economic downturns, regulatory changes, new competitors, or changes in customer preferences.</a:t>
            </a:r>
          </a:p>
        </p:txBody>
      </p:sp>
      <p:pic>
        <p:nvPicPr>
          <p:cNvPr id="12" name="Picture 11">
            <a:extLst>
              <a:ext uri="{FF2B5EF4-FFF2-40B4-BE49-F238E27FC236}">
                <a16:creationId xmlns:a16="http://schemas.microsoft.com/office/drawing/2014/main" id="{B572D31E-EDEF-B143-8F7A-11734B2799B8}"/>
              </a:ext>
            </a:extLst>
          </p:cNvPr>
          <p:cNvPicPr>
            <a:picLocks noChangeAspect="1"/>
          </p:cNvPicPr>
          <p:nvPr/>
        </p:nvPicPr>
        <p:blipFill>
          <a:blip r:embed="rId2"/>
          <a:stretch>
            <a:fillRect/>
          </a:stretch>
        </p:blipFill>
        <p:spPr>
          <a:xfrm>
            <a:off x="5807676" y="0"/>
            <a:ext cx="3754156" cy="1136822"/>
          </a:xfrm>
          <a:prstGeom prst="rect">
            <a:avLst/>
          </a:prstGeom>
        </p:spPr>
      </p:pic>
    </p:spTree>
    <p:extLst>
      <p:ext uri="{BB962C8B-B14F-4D97-AF65-F5344CB8AC3E}">
        <p14:creationId xmlns:p14="http://schemas.microsoft.com/office/powerpoint/2010/main" val="2465751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79809A-591E-AB4E-B086-E792F917F591}"/>
              </a:ext>
            </a:extLst>
          </p:cNvPr>
          <p:cNvSpPr/>
          <p:nvPr/>
        </p:nvSpPr>
        <p:spPr>
          <a:xfrm>
            <a:off x="0" y="0"/>
            <a:ext cx="3739794" cy="6873411"/>
          </a:xfrm>
          <a:prstGeom prst="rect">
            <a:avLst/>
          </a:prstGeom>
          <a:gradFill flip="none" rotWithShape="1">
            <a:gsLst>
              <a:gs pos="67000">
                <a:schemeClr val="accent3">
                  <a:alpha val="70000"/>
                </a:schemeClr>
              </a:gs>
              <a:gs pos="33000">
                <a:schemeClr val="accent2">
                  <a:alpha val="40000"/>
                </a:schemeClr>
              </a:gs>
              <a:gs pos="0">
                <a:schemeClr val="accent1">
                  <a:alpha val="20000"/>
                </a:schemeClr>
              </a:gs>
              <a:gs pos="100000">
                <a:schemeClr val="accent5">
                  <a:lumMod val="100000"/>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0" i="0" dirty="0">
                <a:solidFill>
                  <a:srgbClr val="343541"/>
                </a:solidFill>
                <a:effectLst/>
                <a:latin typeface="Cambria" panose="02040503050406030204" pitchFamily="18" charset="0"/>
              </a:rPr>
              <a:t>Introduction to</a:t>
            </a:r>
          </a:p>
          <a:p>
            <a:pPr algn="ctr"/>
            <a:r>
              <a:rPr lang="en-GB" sz="3200" dirty="0">
                <a:solidFill>
                  <a:srgbClr val="343541"/>
                </a:solidFill>
                <a:latin typeface="Cambria" panose="02040503050406030204" pitchFamily="18" charset="0"/>
              </a:rPr>
              <a:t>TOWS Analysis</a:t>
            </a:r>
            <a:endParaRPr lang="en-US" sz="3200" dirty="0">
              <a:latin typeface="Cambria" panose="02040503050406030204" pitchFamily="18" charset="0"/>
            </a:endParaRPr>
          </a:p>
        </p:txBody>
      </p:sp>
      <p:sp>
        <p:nvSpPr>
          <p:cNvPr id="5" name="TextBox 4">
            <a:extLst>
              <a:ext uri="{FF2B5EF4-FFF2-40B4-BE49-F238E27FC236}">
                <a16:creationId xmlns:a16="http://schemas.microsoft.com/office/drawing/2014/main" id="{1C0D1107-86A6-7B47-95AD-0C368F10B4A0}"/>
              </a:ext>
            </a:extLst>
          </p:cNvPr>
          <p:cNvSpPr txBox="1"/>
          <p:nvPr/>
        </p:nvSpPr>
        <p:spPr>
          <a:xfrm>
            <a:off x="3739794" y="1339260"/>
            <a:ext cx="8308044" cy="5355312"/>
          </a:xfrm>
          <a:prstGeom prst="rect">
            <a:avLst/>
          </a:prstGeom>
          <a:noFill/>
        </p:spPr>
        <p:txBody>
          <a:bodyPr wrap="square">
            <a:spAutoFit/>
          </a:bodyPr>
          <a:lstStyle/>
          <a:p>
            <a:pPr marL="285750" indent="-285750" algn="l">
              <a:buFont typeface="Arial" panose="020B0604020202020204" pitchFamily="34" charset="0"/>
              <a:buChar char="•"/>
            </a:pPr>
            <a:r>
              <a:rPr lang="en-GB" b="0" i="0" dirty="0">
                <a:solidFill>
                  <a:srgbClr val="374151"/>
                </a:solidFill>
                <a:effectLst/>
                <a:latin typeface="Cambria" panose="02040503050406030204" pitchFamily="18" charset="0"/>
              </a:rPr>
              <a:t>A TOWS analysis is a strategic planning tool that is used to help organizations identify strategic options and determine the best course of action. </a:t>
            </a:r>
          </a:p>
          <a:p>
            <a:pPr marL="285750" indent="-285750" algn="l">
              <a:buFont typeface="Arial" panose="020B0604020202020204" pitchFamily="34" charset="0"/>
              <a:buChar char="•"/>
            </a:pPr>
            <a:r>
              <a:rPr lang="en-GB" b="0" i="0" dirty="0">
                <a:solidFill>
                  <a:srgbClr val="374151"/>
                </a:solidFill>
                <a:effectLst/>
                <a:latin typeface="Cambria" panose="02040503050406030204" pitchFamily="18" charset="0"/>
              </a:rPr>
              <a:t>TOWS is an acronym for Threats, Opportunities, Weaknesses, and Strengths.</a:t>
            </a:r>
          </a:p>
          <a:p>
            <a:pPr marL="285750" indent="-285750" algn="l">
              <a:buFont typeface="Arial" panose="020B0604020202020204" pitchFamily="34" charset="0"/>
              <a:buChar char="•"/>
            </a:pPr>
            <a:r>
              <a:rPr lang="en-GB" b="0" i="0" dirty="0">
                <a:solidFill>
                  <a:srgbClr val="374151"/>
                </a:solidFill>
                <a:effectLst/>
                <a:latin typeface="Cambria" panose="02040503050406030204" pitchFamily="18" charset="0"/>
              </a:rPr>
              <a:t>In a TOWS analysis, the organization first identifies its internal strengths and weaknesses, as well as external opportunities and threats. Then, it evaluates how it can use its strengths to take advantage of opportunities and minimize the impact of threats, as well as how it can address its weaknesses to avoid or mitigate potential threats and take advantage of opportunities.</a:t>
            </a:r>
          </a:p>
          <a:p>
            <a:pPr marL="285750" indent="-285750" algn="l">
              <a:buFont typeface="Arial" panose="020B0604020202020204" pitchFamily="34" charset="0"/>
              <a:buChar char="•"/>
            </a:pPr>
            <a:r>
              <a:rPr lang="en-GB" b="0" i="0" dirty="0">
                <a:solidFill>
                  <a:srgbClr val="374151"/>
                </a:solidFill>
                <a:effectLst/>
                <a:latin typeface="Cambria" panose="02040503050406030204" pitchFamily="18" charset="0"/>
              </a:rPr>
              <a:t>The four quadrants of the matrix represent four types of strategies that the organization can pursue:</a:t>
            </a:r>
          </a:p>
          <a:p>
            <a:pPr marL="342900" indent="-342900" algn="l">
              <a:buFont typeface="+mj-lt"/>
              <a:buAutoNum type="arabicPeriod"/>
            </a:pPr>
            <a:r>
              <a:rPr lang="en-GB" b="1" i="0" dirty="0">
                <a:solidFill>
                  <a:srgbClr val="374151"/>
                </a:solidFill>
                <a:effectLst/>
                <a:latin typeface="Cambria" panose="02040503050406030204" pitchFamily="18" charset="0"/>
              </a:rPr>
              <a:t>Strengths-Opportunities (SO) strategies</a:t>
            </a:r>
            <a:r>
              <a:rPr lang="en-GB" b="0" i="0" dirty="0">
                <a:solidFill>
                  <a:srgbClr val="374151"/>
                </a:solidFill>
                <a:effectLst/>
                <a:latin typeface="Cambria" panose="02040503050406030204" pitchFamily="18" charset="0"/>
              </a:rPr>
              <a:t>: use strengths to take advantage of opportunities.</a:t>
            </a:r>
          </a:p>
          <a:p>
            <a:pPr marL="342900" indent="-342900" algn="l">
              <a:buFont typeface="+mj-lt"/>
              <a:buAutoNum type="arabicPeriod"/>
            </a:pPr>
            <a:r>
              <a:rPr lang="en-GB" b="1" i="0" dirty="0">
                <a:solidFill>
                  <a:srgbClr val="374151"/>
                </a:solidFill>
                <a:effectLst/>
                <a:latin typeface="Cambria" panose="02040503050406030204" pitchFamily="18" charset="0"/>
              </a:rPr>
              <a:t>Weaknesses-Opportunities (WO) strategies</a:t>
            </a:r>
            <a:r>
              <a:rPr lang="en-GB" b="0" i="0" dirty="0">
                <a:solidFill>
                  <a:srgbClr val="374151"/>
                </a:solidFill>
                <a:effectLst/>
                <a:latin typeface="Cambria" panose="02040503050406030204" pitchFamily="18" charset="0"/>
              </a:rPr>
              <a:t>: address weaknesses to take advantage of opportunities.</a:t>
            </a:r>
          </a:p>
          <a:p>
            <a:pPr marL="342900" indent="-342900" algn="l">
              <a:buFont typeface="+mj-lt"/>
              <a:buAutoNum type="arabicPeriod"/>
            </a:pPr>
            <a:r>
              <a:rPr lang="en-GB" b="1" i="0" dirty="0">
                <a:solidFill>
                  <a:srgbClr val="374151"/>
                </a:solidFill>
                <a:effectLst/>
                <a:latin typeface="Cambria" panose="02040503050406030204" pitchFamily="18" charset="0"/>
              </a:rPr>
              <a:t>Strengths-Threats (ST) strategies</a:t>
            </a:r>
            <a:r>
              <a:rPr lang="en-GB" b="0" i="0" dirty="0">
                <a:solidFill>
                  <a:srgbClr val="374151"/>
                </a:solidFill>
                <a:effectLst/>
                <a:latin typeface="Cambria" panose="02040503050406030204" pitchFamily="18" charset="0"/>
              </a:rPr>
              <a:t>: use strengths to minimize the impact of threats.</a:t>
            </a:r>
          </a:p>
          <a:p>
            <a:pPr marL="342900" indent="-342900" algn="l">
              <a:buFont typeface="+mj-lt"/>
              <a:buAutoNum type="arabicPeriod"/>
            </a:pPr>
            <a:r>
              <a:rPr lang="en-GB" b="1" i="0" dirty="0">
                <a:solidFill>
                  <a:srgbClr val="374151"/>
                </a:solidFill>
                <a:effectLst/>
                <a:latin typeface="Cambria" panose="02040503050406030204" pitchFamily="18" charset="0"/>
              </a:rPr>
              <a:t>Weaknesses-Threats (WT) strategies</a:t>
            </a:r>
            <a:r>
              <a:rPr lang="en-GB" b="0" i="0" dirty="0">
                <a:solidFill>
                  <a:srgbClr val="374151"/>
                </a:solidFill>
                <a:effectLst/>
                <a:latin typeface="Cambria" panose="02040503050406030204" pitchFamily="18" charset="0"/>
              </a:rPr>
              <a:t>: address weaknesses to avoid or mitigate potential threats.</a:t>
            </a:r>
          </a:p>
          <a:p>
            <a:pPr algn="l"/>
            <a:endParaRPr lang="en-GB" b="0" i="0" dirty="0">
              <a:solidFill>
                <a:srgbClr val="374151"/>
              </a:solidFill>
              <a:effectLst/>
              <a:latin typeface="Cambria" panose="02040503050406030204" pitchFamily="18" charset="0"/>
            </a:endParaRPr>
          </a:p>
        </p:txBody>
      </p:sp>
      <p:pic>
        <p:nvPicPr>
          <p:cNvPr id="6" name="Picture 5">
            <a:extLst>
              <a:ext uri="{FF2B5EF4-FFF2-40B4-BE49-F238E27FC236}">
                <a16:creationId xmlns:a16="http://schemas.microsoft.com/office/drawing/2014/main" id="{76B29148-F72C-4B44-B4EC-B96585856D22}"/>
              </a:ext>
            </a:extLst>
          </p:cNvPr>
          <p:cNvPicPr>
            <a:picLocks noChangeAspect="1"/>
          </p:cNvPicPr>
          <p:nvPr/>
        </p:nvPicPr>
        <p:blipFill>
          <a:blip r:embed="rId2"/>
          <a:stretch>
            <a:fillRect/>
          </a:stretch>
        </p:blipFill>
        <p:spPr>
          <a:xfrm>
            <a:off x="5916458" y="0"/>
            <a:ext cx="3573531" cy="1358687"/>
          </a:xfrm>
          <a:prstGeom prst="rect">
            <a:avLst/>
          </a:prstGeom>
        </p:spPr>
      </p:pic>
    </p:spTree>
    <p:extLst>
      <p:ext uri="{BB962C8B-B14F-4D97-AF65-F5344CB8AC3E}">
        <p14:creationId xmlns:p14="http://schemas.microsoft.com/office/powerpoint/2010/main" val="1907254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8B04E-8E1A-4651-9D8B-8AA66726C3E8}"/>
              </a:ext>
            </a:extLst>
          </p:cNvPr>
          <p:cNvSpPr/>
          <p:nvPr/>
        </p:nvSpPr>
        <p:spPr>
          <a:xfrm>
            <a:off x="0" y="0"/>
            <a:ext cx="12192000" cy="917912"/>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a:solidFill>
                  <a:srgbClr val="343541"/>
                </a:solidFill>
                <a:effectLst/>
                <a:latin typeface="Cambria" panose="02040503050406030204" pitchFamily="18" charset="0"/>
              </a:rPr>
              <a:t>SWOT and TOWS analysis</a:t>
            </a:r>
            <a:endParaRPr lang="en-US" sz="2800" b="1" dirty="0">
              <a:latin typeface="Cambria" panose="02040503050406030204" pitchFamily="18" charset="0"/>
            </a:endParaRPr>
          </a:p>
        </p:txBody>
      </p:sp>
      <p:sp>
        <p:nvSpPr>
          <p:cNvPr id="28" name="TextBox 27">
            <a:extLst>
              <a:ext uri="{FF2B5EF4-FFF2-40B4-BE49-F238E27FC236}">
                <a16:creationId xmlns:a16="http://schemas.microsoft.com/office/drawing/2014/main" id="{74F56257-51A5-D04A-B42A-86341839D402}"/>
              </a:ext>
            </a:extLst>
          </p:cNvPr>
          <p:cNvSpPr txBox="1"/>
          <p:nvPr/>
        </p:nvSpPr>
        <p:spPr>
          <a:xfrm>
            <a:off x="-2059" y="917912"/>
            <a:ext cx="4322035" cy="5940088"/>
          </a:xfrm>
          <a:prstGeom prst="rect">
            <a:avLst/>
          </a:prstGeom>
          <a:noFill/>
        </p:spPr>
        <p:txBody>
          <a:bodyPr wrap="square">
            <a:spAutoFit/>
          </a:bodyPr>
          <a:lstStyle/>
          <a:p>
            <a:pPr marL="342900" indent="-342900">
              <a:buFont typeface="Arial" panose="020B0604020202020204" pitchFamily="34" charset="0"/>
              <a:buChar char="•"/>
            </a:pPr>
            <a:r>
              <a:rPr lang="en-GB" sz="2000" b="1" i="0" dirty="0">
                <a:solidFill>
                  <a:srgbClr val="374151"/>
                </a:solidFill>
                <a:effectLst/>
                <a:latin typeface="Cambria" panose="02040503050406030204" pitchFamily="18" charset="0"/>
              </a:rPr>
              <a:t>SWOT</a:t>
            </a:r>
            <a:r>
              <a:rPr lang="en-GB" sz="2000" b="0" i="0" dirty="0">
                <a:solidFill>
                  <a:srgbClr val="374151"/>
                </a:solidFill>
                <a:effectLst/>
                <a:latin typeface="Cambria" panose="02040503050406030204" pitchFamily="18" charset="0"/>
              </a:rPr>
              <a:t> analysis can help organizations to identify their internal strengths and weaknesses, as well as external opportunities and threats. </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By conducting a </a:t>
            </a:r>
            <a:r>
              <a:rPr lang="en-GB" sz="2000" b="1" i="0" dirty="0">
                <a:solidFill>
                  <a:srgbClr val="374151"/>
                </a:solidFill>
                <a:effectLst/>
                <a:latin typeface="Cambria" panose="02040503050406030204" pitchFamily="18" charset="0"/>
              </a:rPr>
              <a:t>SWOT</a:t>
            </a:r>
            <a:r>
              <a:rPr lang="en-GB" sz="2000" b="0" i="0" dirty="0">
                <a:solidFill>
                  <a:srgbClr val="374151"/>
                </a:solidFill>
                <a:effectLst/>
                <a:latin typeface="Cambria" panose="02040503050406030204" pitchFamily="18" charset="0"/>
              </a:rPr>
              <a:t> analysis, an organization can gain a comprehensive understanding of its position in the market, its competitive advantages, and areas for improvement. </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This information can then be used to inform business planning, by identifying areas where the organization can leverage its strengths to take advantage of opportunities, as well as areas where it needs to improve to overcome potential threats. </a:t>
            </a:r>
            <a:endParaRPr lang="en-PK" sz="2000" dirty="0">
              <a:latin typeface="Cambria" panose="02040503050406030204" pitchFamily="18" charset="0"/>
            </a:endParaRPr>
          </a:p>
        </p:txBody>
      </p:sp>
      <p:sp>
        <p:nvSpPr>
          <p:cNvPr id="31" name="TextBox 30">
            <a:extLst>
              <a:ext uri="{FF2B5EF4-FFF2-40B4-BE49-F238E27FC236}">
                <a16:creationId xmlns:a16="http://schemas.microsoft.com/office/drawing/2014/main" id="{1B560C5A-4FD6-1E41-94F1-AB6B0AD1B991}"/>
              </a:ext>
            </a:extLst>
          </p:cNvPr>
          <p:cNvSpPr txBox="1"/>
          <p:nvPr/>
        </p:nvSpPr>
        <p:spPr>
          <a:xfrm>
            <a:off x="8639952" y="917912"/>
            <a:ext cx="3552048" cy="5632311"/>
          </a:xfrm>
          <a:prstGeom prst="rect">
            <a:avLst/>
          </a:prstGeom>
          <a:noFill/>
        </p:spPr>
        <p:txBody>
          <a:bodyPr wrap="square">
            <a:spAutoFit/>
          </a:bodyPr>
          <a:lstStyle/>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TOWS analysis builds on the SWOT analysis by evaluating how an organization can use its strengths to take advantage of opportunities and minimize the impact of threats, as well as how it can address its weaknesses to avoid or mitigate potential threats and take advantage of opportunities.</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 This analysis can provide further insights into the strategic options available to the organization and help to prioritize initiatives and investments</a:t>
            </a:r>
            <a:endParaRPr lang="en-PK" sz="2000" dirty="0">
              <a:latin typeface="Cambria" panose="02040503050406030204" pitchFamily="18" charset="0"/>
            </a:endParaRPr>
          </a:p>
        </p:txBody>
      </p:sp>
      <p:pic>
        <p:nvPicPr>
          <p:cNvPr id="7" name="Picture 6">
            <a:extLst>
              <a:ext uri="{FF2B5EF4-FFF2-40B4-BE49-F238E27FC236}">
                <a16:creationId xmlns:a16="http://schemas.microsoft.com/office/drawing/2014/main" id="{55956362-D330-1448-997D-798816B0708C}"/>
              </a:ext>
            </a:extLst>
          </p:cNvPr>
          <p:cNvPicPr>
            <a:picLocks noChangeAspect="1"/>
          </p:cNvPicPr>
          <p:nvPr/>
        </p:nvPicPr>
        <p:blipFill>
          <a:blip r:embed="rId2"/>
          <a:stretch>
            <a:fillRect/>
          </a:stretch>
        </p:blipFill>
        <p:spPr>
          <a:xfrm>
            <a:off x="4751921" y="4007222"/>
            <a:ext cx="3285128" cy="2850778"/>
          </a:xfrm>
          <a:prstGeom prst="rect">
            <a:avLst/>
          </a:prstGeom>
        </p:spPr>
      </p:pic>
      <p:pic>
        <p:nvPicPr>
          <p:cNvPr id="8" name="Picture 7">
            <a:extLst>
              <a:ext uri="{FF2B5EF4-FFF2-40B4-BE49-F238E27FC236}">
                <a16:creationId xmlns:a16="http://schemas.microsoft.com/office/drawing/2014/main" id="{A32FA9C1-87C1-7A4D-A826-5FDF58E5CEFD}"/>
              </a:ext>
            </a:extLst>
          </p:cNvPr>
          <p:cNvPicPr>
            <a:picLocks noChangeAspect="1"/>
          </p:cNvPicPr>
          <p:nvPr/>
        </p:nvPicPr>
        <p:blipFill>
          <a:blip r:embed="rId3"/>
          <a:stretch>
            <a:fillRect/>
          </a:stretch>
        </p:blipFill>
        <p:spPr>
          <a:xfrm>
            <a:off x="4752878" y="917912"/>
            <a:ext cx="3284171" cy="3089310"/>
          </a:xfrm>
          <a:prstGeom prst="rect">
            <a:avLst/>
          </a:prstGeom>
        </p:spPr>
      </p:pic>
    </p:spTree>
    <p:extLst>
      <p:ext uri="{BB962C8B-B14F-4D97-AF65-F5344CB8AC3E}">
        <p14:creationId xmlns:p14="http://schemas.microsoft.com/office/powerpoint/2010/main" val="1078528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0E95A2-86E8-6D4D-91F1-349AD51EDC60}"/>
              </a:ext>
            </a:extLst>
          </p:cNvPr>
          <p:cNvSpPr txBox="1"/>
          <p:nvPr/>
        </p:nvSpPr>
        <p:spPr>
          <a:xfrm>
            <a:off x="330543" y="442953"/>
            <a:ext cx="7058798" cy="1200329"/>
          </a:xfrm>
          <a:prstGeom prst="rect">
            <a:avLst/>
          </a:prstGeom>
          <a:noFill/>
        </p:spPr>
        <p:txBody>
          <a:bodyPr wrap="square">
            <a:spAutoFit/>
          </a:bodyPr>
          <a:lstStyle/>
          <a:p>
            <a:r>
              <a:rPr lang="en-GB" sz="2400" b="1" i="0" dirty="0">
                <a:solidFill>
                  <a:srgbClr val="343541"/>
                </a:solidFill>
                <a:effectLst/>
                <a:latin typeface="Cambria" panose="02040503050406030204" pitchFamily="18" charset="0"/>
              </a:rPr>
              <a:t>SWOT </a:t>
            </a:r>
            <a:r>
              <a:rPr lang="en-GB" sz="2400" b="1" dirty="0">
                <a:solidFill>
                  <a:srgbClr val="343541"/>
                </a:solidFill>
                <a:latin typeface="Cambria" panose="02040503050406030204" pitchFamily="18" charset="0"/>
              </a:rPr>
              <a:t>and </a:t>
            </a:r>
            <a:r>
              <a:rPr lang="en-GB" sz="2400" b="1" i="0" dirty="0">
                <a:solidFill>
                  <a:srgbClr val="343541"/>
                </a:solidFill>
                <a:effectLst/>
                <a:latin typeface="Cambria" panose="02040503050406030204" pitchFamily="18" charset="0"/>
              </a:rPr>
              <a:t>TOWS analysis how they can assist in the decision-making process and feed into business planning in organisation</a:t>
            </a:r>
            <a:endParaRPr lang="en-PK" sz="2400" b="1" dirty="0">
              <a:latin typeface="Cambria" panose="02040503050406030204" pitchFamily="18" charset="0"/>
            </a:endParaRPr>
          </a:p>
        </p:txBody>
      </p:sp>
      <p:sp>
        <p:nvSpPr>
          <p:cNvPr id="21" name="TextBox 20">
            <a:extLst>
              <a:ext uri="{FF2B5EF4-FFF2-40B4-BE49-F238E27FC236}">
                <a16:creationId xmlns:a16="http://schemas.microsoft.com/office/drawing/2014/main" id="{792FEF97-E829-8F40-9F79-35F5FA054DCC}"/>
              </a:ext>
            </a:extLst>
          </p:cNvPr>
          <p:cNvSpPr txBox="1"/>
          <p:nvPr/>
        </p:nvSpPr>
        <p:spPr>
          <a:xfrm>
            <a:off x="330543" y="1884052"/>
            <a:ext cx="6098058" cy="4339650"/>
          </a:xfrm>
          <a:prstGeom prst="rect">
            <a:avLst/>
          </a:prstGeom>
          <a:noFill/>
        </p:spPr>
        <p:txBody>
          <a:bodyPr wrap="square">
            <a:spAutoFit/>
          </a:bodyPr>
          <a:lstStyle/>
          <a:p>
            <a:pPr marL="342900" indent="-342900" algn="l">
              <a:buFont typeface="Arial" panose="020B0604020202020204" pitchFamily="34" charset="0"/>
              <a:buChar char="•"/>
            </a:pPr>
            <a:r>
              <a:rPr lang="en-GB" sz="2000" b="0" i="0" dirty="0">
                <a:effectLst/>
                <a:latin typeface="Cambria" panose="02040503050406030204" pitchFamily="18" charset="0"/>
              </a:rPr>
              <a:t>Both SWOT and TOWS analyses can assist in the decision-making process by providing a structured approach to evaluating the organization's position and the opportunities and threats in the market.</a:t>
            </a:r>
          </a:p>
          <a:p>
            <a:pPr marL="342900" indent="-342900" algn="l">
              <a:buFont typeface="Arial" panose="020B0604020202020204" pitchFamily="34" charset="0"/>
              <a:buChar char="•"/>
            </a:pPr>
            <a:r>
              <a:rPr lang="en-GB" sz="2000" b="0" i="0" dirty="0">
                <a:effectLst/>
                <a:latin typeface="Cambria" panose="02040503050406030204" pitchFamily="18" charset="0"/>
              </a:rPr>
              <a:t> This can help to identify potential risks and opportunities and inform the development of strategies to capitalize on strengths and address weaknesses. </a:t>
            </a:r>
          </a:p>
          <a:p>
            <a:pPr marL="342900" indent="-342900" algn="l">
              <a:buFont typeface="Arial" panose="020B0604020202020204" pitchFamily="34" charset="0"/>
              <a:buChar char="•"/>
            </a:pPr>
            <a:r>
              <a:rPr lang="en-GB" sz="2000" b="0" i="0" dirty="0">
                <a:effectLst/>
                <a:latin typeface="Cambria" panose="02040503050406030204" pitchFamily="18" charset="0"/>
              </a:rPr>
              <a:t>In turn, this information can feed into business planning, by helping to identify priorities and allocate resources in a way that supports the organization's overall goals and objectives.</a:t>
            </a:r>
          </a:p>
          <a:p>
            <a:br>
              <a:rPr lang="en-GB" dirty="0"/>
            </a:br>
            <a:endParaRPr lang="en-PK" dirty="0"/>
          </a:p>
        </p:txBody>
      </p:sp>
    </p:spTree>
    <p:extLst>
      <p:ext uri="{BB962C8B-B14F-4D97-AF65-F5344CB8AC3E}">
        <p14:creationId xmlns:p14="http://schemas.microsoft.com/office/powerpoint/2010/main" val="138570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401" y="412253"/>
            <a:ext cx="11573197" cy="724247"/>
          </a:xfrm>
        </p:spPr>
        <p:txBody>
          <a:bodyPr>
            <a:normAutofit/>
          </a:bodyPr>
          <a:lstStyle/>
          <a:p>
            <a:r>
              <a:rPr lang="en-GB" sz="3200" b="1" dirty="0">
                <a:effectLst/>
                <a:latin typeface="Cambria" panose="02040503050406030204" pitchFamily="18" charset="0"/>
              </a:rPr>
              <a:t>Different applications of SWOT analysis </a:t>
            </a:r>
            <a:endParaRPr lang="en-GB" sz="8000" b="1" dirty="0">
              <a:latin typeface="Cambria" panose="02040503050406030204" pitchFamily="18" charset="0"/>
            </a:endParaRPr>
          </a:p>
          <a:p>
            <a:endParaRPr lang="en-US" dirty="0"/>
          </a:p>
        </p:txBody>
      </p:sp>
      <p:sp>
        <p:nvSpPr>
          <p:cNvPr id="3" name="직사각형 17">
            <a:extLst>
              <a:ext uri="{FF2B5EF4-FFF2-40B4-BE49-F238E27FC236}">
                <a16:creationId xmlns:a16="http://schemas.microsoft.com/office/drawing/2014/main" id="{455953D9-05F8-4B72-9064-97FBD3A23E02}"/>
              </a:ext>
            </a:extLst>
          </p:cNvPr>
          <p:cNvSpPr/>
          <p:nvPr/>
        </p:nvSpPr>
        <p:spPr>
          <a:xfrm>
            <a:off x="0" y="774376"/>
            <a:ext cx="12192000" cy="4973510"/>
          </a:xfrm>
          <a:prstGeom prst="rect">
            <a:avLst/>
          </a:prstGeom>
          <a:gradFill>
            <a:gsLst>
              <a:gs pos="66000">
                <a:schemeClr val="accent3"/>
              </a:gs>
              <a:gs pos="33000">
                <a:schemeClr val="accent2"/>
              </a:gs>
              <a:gs pos="0">
                <a:schemeClr val="accent1"/>
              </a:gs>
              <a:gs pos="96000">
                <a:schemeClr val="accent4"/>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4" name="TextBox 3">
            <a:extLst>
              <a:ext uri="{FF2B5EF4-FFF2-40B4-BE49-F238E27FC236}">
                <a16:creationId xmlns:a16="http://schemas.microsoft.com/office/drawing/2014/main" id="{028A21EC-C102-45EC-A6F4-B2C7479A789E}"/>
              </a:ext>
            </a:extLst>
          </p:cNvPr>
          <p:cNvSpPr txBox="1"/>
          <p:nvPr/>
        </p:nvSpPr>
        <p:spPr>
          <a:xfrm>
            <a:off x="97637" y="774376"/>
            <a:ext cx="3338946" cy="4955203"/>
          </a:xfrm>
          <a:prstGeom prst="rect">
            <a:avLst/>
          </a:prstGeom>
          <a:noFill/>
        </p:spPr>
        <p:txBody>
          <a:bodyPr wrap="square" rtlCol="0">
            <a:spAutoFit/>
          </a:bodyPr>
          <a:lstStyle/>
          <a:p>
            <a:pPr algn="ctr"/>
            <a:r>
              <a:rPr lang="en-GB" sz="2400" b="1" i="0" dirty="0">
                <a:solidFill>
                  <a:srgbClr val="374151"/>
                </a:solidFill>
                <a:effectLst/>
                <a:latin typeface="Cambria" panose="02040503050406030204" pitchFamily="18" charset="0"/>
              </a:rPr>
              <a:t>1.Market positioning:</a:t>
            </a:r>
          </a:p>
          <a:p>
            <a:pPr marL="171450" indent="-171450">
              <a:buFont typeface="Arial" panose="020B0604020202020204" pitchFamily="34" charset="0"/>
              <a:buChar char="•"/>
            </a:pPr>
            <a:r>
              <a:rPr lang="en-GB" sz="1200" b="0" i="0" dirty="0">
                <a:solidFill>
                  <a:srgbClr val="374151"/>
                </a:solidFill>
                <a:effectLst/>
                <a:latin typeface="Söhne"/>
              </a:rPr>
              <a:t> </a:t>
            </a:r>
            <a:r>
              <a:rPr lang="en-GB" sz="2000" b="0" i="0" dirty="0">
                <a:solidFill>
                  <a:srgbClr val="374151"/>
                </a:solidFill>
                <a:effectLst/>
                <a:latin typeface="Cambria" panose="02040503050406030204" pitchFamily="18" charset="0"/>
              </a:rPr>
              <a:t>SWOT analysis can help a company to evaluate its strengths and weaknesses in relation to competitors, as well as opportunities and threats in the market.</a:t>
            </a:r>
          </a:p>
          <a:p>
            <a:pPr marL="171450" indent="-171450">
              <a:buFont typeface="Arial" panose="020B0604020202020204" pitchFamily="34" charset="0"/>
              <a:buChar char="•"/>
            </a:pPr>
            <a:r>
              <a:rPr lang="en-GB" sz="2000" b="0" i="0" dirty="0">
                <a:solidFill>
                  <a:srgbClr val="374151"/>
                </a:solidFill>
                <a:effectLst/>
                <a:latin typeface="Cambria" panose="02040503050406030204" pitchFamily="18" charset="0"/>
              </a:rPr>
              <a:t> This information can be used to develop a marketing strategy that emphasizes the company's unique strengths and addresses its weaknesses to gain a competitive advantage.</a:t>
            </a:r>
          </a:p>
          <a:p>
            <a:endParaRPr lang="en-US" altLang="ko-KR" sz="1200" dirty="0">
              <a:solidFill>
                <a:schemeClr val="bg1"/>
              </a:solidFill>
            </a:endParaRPr>
          </a:p>
        </p:txBody>
      </p:sp>
      <p:sp>
        <p:nvSpPr>
          <p:cNvPr id="29" name="TextBox 28">
            <a:extLst>
              <a:ext uri="{FF2B5EF4-FFF2-40B4-BE49-F238E27FC236}">
                <a16:creationId xmlns:a16="http://schemas.microsoft.com/office/drawing/2014/main" id="{6EFEF710-6C5B-FA4B-823A-262AAE0F211E}"/>
              </a:ext>
            </a:extLst>
          </p:cNvPr>
          <p:cNvSpPr txBox="1"/>
          <p:nvPr/>
        </p:nvSpPr>
        <p:spPr>
          <a:xfrm>
            <a:off x="3745984" y="770276"/>
            <a:ext cx="4181545" cy="4124206"/>
          </a:xfrm>
          <a:prstGeom prst="rect">
            <a:avLst/>
          </a:prstGeom>
          <a:noFill/>
        </p:spPr>
        <p:txBody>
          <a:bodyPr wrap="square" rtlCol="0">
            <a:spAutoFit/>
          </a:bodyPr>
          <a:lstStyle/>
          <a:p>
            <a:r>
              <a:rPr lang="en-GB" sz="2400" b="1" i="0" dirty="0">
                <a:solidFill>
                  <a:srgbClr val="374151"/>
                </a:solidFill>
                <a:effectLst/>
                <a:latin typeface="Cambria" panose="02040503050406030204" pitchFamily="18" charset="0"/>
              </a:rPr>
              <a:t>2.Commercial viability:</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 SWOT analysis can be used to assess the commercial viability of a product or service by identifying its strengths, weaknesses, opportunities, and threats.</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 This information can be used to develop a pricing strategy, evaluate potential distribution channels, and identify areas for product improvement.</a:t>
            </a:r>
          </a:p>
          <a:p>
            <a:endParaRPr lang="en-PK" dirty="0"/>
          </a:p>
        </p:txBody>
      </p:sp>
      <p:sp>
        <p:nvSpPr>
          <p:cNvPr id="31" name="TextBox 30">
            <a:extLst>
              <a:ext uri="{FF2B5EF4-FFF2-40B4-BE49-F238E27FC236}">
                <a16:creationId xmlns:a16="http://schemas.microsoft.com/office/drawing/2014/main" id="{B3BEDAB3-259F-DC49-A119-438034BC7C65}"/>
              </a:ext>
            </a:extLst>
          </p:cNvPr>
          <p:cNvSpPr txBox="1"/>
          <p:nvPr/>
        </p:nvSpPr>
        <p:spPr>
          <a:xfrm>
            <a:off x="8025166" y="770276"/>
            <a:ext cx="4166833" cy="3847207"/>
          </a:xfrm>
          <a:prstGeom prst="rect">
            <a:avLst/>
          </a:prstGeom>
          <a:noFill/>
        </p:spPr>
        <p:txBody>
          <a:bodyPr wrap="square">
            <a:spAutoFit/>
          </a:bodyPr>
          <a:lstStyle/>
          <a:p>
            <a:r>
              <a:rPr lang="en-GB" sz="2400" b="1" i="0" dirty="0">
                <a:solidFill>
                  <a:srgbClr val="374151"/>
                </a:solidFill>
                <a:effectLst/>
                <a:latin typeface="Cambria" panose="02040503050406030204" pitchFamily="18" charset="0"/>
              </a:rPr>
              <a:t>3.Launching a new product: </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SWOT analysis can help a company to evaluate the potential success of a new product launch by identifying potential strengths, weaknesses, opportunities, and threats.</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 This information can be used to develop a product launch strategy that capitalizes on strengths and addresses potential weaknesses and threats</a:t>
            </a:r>
            <a:endParaRPr lang="en-PK" sz="2000" dirty="0">
              <a:latin typeface="Cambria" panose="02040503050406030204" pitchFamily="18" charset="0"/>
            </a:endParaRPr>
          </a:p>
        </p:txBody>
      </p:sp>
    </p:spTree>
    <p:extLst>
      <p:ext uri="{BB962C8B-B14F-4D97-AF65-F5344CB8AC3E}">
        <p14:creationId xmlns:p14="http://schemas.microsoft.com/office/powerpoint/2010/main" val="290964881"/>
      </p:ext>
    </p:extLst>
  </p:cSld>
  <p:clrMapOvr>
    <a:masterClrMapping/>
  </p:clrMapOvr>
</p:sld>
</file>

<file path=ppt/theme/theme1.xml><?xml version="1.0" encoding="utf-8"?>
<a:theme xmlns:a="http://schemas.openxmlformats.org/drawingml/2006/main" name="Cover and End Slide Master">
  <a:themeElements>
    <a:clrScheme name="Leader for Success">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Leader for Success">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Leader for Success">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6017</TotalTime>
  <Words>1748</Words>
  <Application>Microsoft Macintosh PowerPoint</Application>
  <PresentationFormat>Widescreen</PresentationFormat>
  <Paragraphs>101</Paragraphs>
  <Slides>14</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14</vt:i4>
      </vt:variant>
    </vt:vector>
  </HeadingPairs>
  <TitlesOfParts>
    <vt:vector size="21" baseType="lpstr">
      <vt:lpstr>Arial</vt:lpstr>
      <vt:lpstr>Calibri</vt:lpstr>
      <vt:lpstr>Cambria</vt:lpstr>
      <vt:lpstr>Söhne</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Microsoft Office User</cp:lastModifiedBy>
  <cp:revision>105</cp:revision>
  <dcterms:created xsi:type="dcterms:W3CDTF">2018-04-24T17:14:44Z</dcterms:created>
  <dcterms:modified xsi:type="dcterms:W3CDTF">2023-04-13T20:08:33Z</dcterms:modified>
</cp:coreProperties>
</file>